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95" r:id="rId3"/>
    <p:sldId id="273" r:id="rId4"/>
    <p:sldId id="304" r:id="rId5"/>
    <p:sldId id="276" r:id="rId6"/>
    <p:sldId id="298" r:id="rId7"/>
    <p:sldId id="296" r:id="rId8"/>
    <p:sldId id="297" r:id="rId9"/>
    <p:sldId id="277" r:id="rId10"/>
    <p:sldId id="299" r:id="rId11"/>
    <p:sldId id="300" r:id="rId12"/>
    <p:sldId id="301" r:id="rId13"/>
    <p:sldId id="303" r:id="rId14"/>
    <p:sldId id="305" r:id="rId15"/>
    <p:sldId id="306" r:id="rId16"/>
    <p:sldId id="307" r:id="rId17"/>
    <p:sldId id="308" r:id="rId18"/>
    <p:sldId id="309" r:id="rId19"/>
    <p:sldId id="310" r:id="rId20"/>
    <p:sldId id="313" r:id="rId21"/>
    <p:sldId id="282" r:id="rId22"/>
    <p:sldId id="318" r:id="rId23"/>
    <p:sldId id="316" r:id="rId24"/>
    <p:sldId id="317" r:id="rId25"/>
    <p:sldId id="319" r:id="rId26"/>
    <p:sldId id="326" r:id="rId27"/>
    <p:sldId id="327" r:id="rId28"/>
    <p:sldId id="328" r:id="rId29"/>
    <p:sldId id="329" r:id="rId30"/>
    <p:sldId id="330" r:id="rId31"/>
    <p:sldId id="320" r:id="rId32"/>
    <p:sldId id="321" r:id="rId33"/>
    <p:sldId id="322" r:id="rId34"/>
    <p:sldId id="323" r:id="rId35"/>
    <p:sldId id="331" r:id="rId36"/>
    <p:sldId id="332" r:id="rId37"/>
    <p:sldId id="333" r:id="rId38"/>
    <p:sldId id="335" r:id="rId39"/>
    <p:sldId id="336" r:id="rId40"/>
    <p:sldId id="337" r:id="rId41"/>
    <p:sldId id="338" r:id="rId42"/>
    <p:sldId id="339" r:id="rId43"/>
    <p:sldId id="340" r:id="rId44"/>
    <p:sldId id="343" r:id="rId45"/>
    <p:sldId id="344" r:id="rId46"/>
    <p:sldId id="345" r:id="rId47"/>
    <p:sldId id="346" r:id="rId48"/>
    <p:sldId id="347" r:id="rId49"/>
    <p:sldId id="348" r:id="rId50"/>
    <p:sldId id="357" r:id="rId51"/>
    <p:sldId id="358" r:id="rId52"/>
    <p:sldId id="356" r:id="rId53"/>
    <p:sldId id="351" r:id="rId54"/>
    <p:sldId id="352" r:id="rId55"/>
    <p:sldId id="359" r:id="rId56"/>
    <p:sldId id="361" r:id="rId57"/>
    <p:sldId id="362" r:id="rId58"/>
    <p:sldId id="363" r:id="rId59"/>
    <p:sldId id="365" r:id="rId60"/>
    <p:sldId id="364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34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1536" y="-96"/>
      </p:cViewPr>
      <p:guideLst>
        <p:guide orient="horz" pos="3859"/>
        <p:guide orient="horz" pos="2637"/>
        <p:guide orient="horz" pos="1135"/>
        <p:guide orient="horz" pos="2160"/>
        <p:guide pos="319"/>
        <p:guide pos="5580"/>
        <p:guide pos="2880"/>
        <p:guide pos="1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E089F-8A39-4380-801C-AA26CEB20696}" type="doc">
      <dgm:prSet loTypeId="urn:microsoft.com/office/officeart/2005/8/layout/chevron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de-DE"/>
        </a:p>
      </dgm:t>
    </dgm:pt>
    <dgm:pt modelId="{C31900A0-DBC4-485A-BDFB-4BADA1CDB87B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 smtClean="0"/>
            <a:t>Query </a:t>
          </a:r>
          <a:r>
            <a:rPr lang="de-DE" sz="1000" dirty="0" err="1" smtClean="0"/>
            <a:t>Construction</a:t>
          </a:r>
          <a:endParaRPr lang="de-DE" sz="1000" dirty="0"/>
        </a:p>
      </dgm:t>
    </dgm:pt>
    <dgm:pt modelId="{179D53E9-4D7D-4FA9-8F48-520FD87E854C}" type="parTrans" cxnId="{A25F7036-1297-4910-8739-3629C3E2CA7E}">
      <dgm:prSet/>
      <dgm:spPr/>
      <dgm:t>
        <a:bodyPr/>
        <a:lstStyle/>
        <a:p>
          <a:endParaRPr lang="de-DE"/>
        </a:p>
      </dgm:t>
    </dgm:pt>
    <dgm:pt modelId="{2BA31306-0303-42ED-98AB-2ADE642D742E}" type="sibTrans" cxnId="{A25F7036-1297-4910-8739-3629C3E2CA7E}">
      <dgm:prSet/>
      <dgm:spPr/>
      <dgm:t>
        <a:bodyPr/>
        <a:lstStyle/>
        <a:p>
          <a:endParaRPr lang="de-DE"/>
        </a:p>
      </dgm:t>
    </dgm:pt>
    <dgm:pt modelId="{5DA21F70-1412-4980-AE8E-CECC425E2137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 smtClean="0"/>
            <a:t>Query Processing</a:t>
          </a:r>
          <a:endParaRPr lang="de-DE" sz="800" dirty="0"/>
        </a:p>
      </dgm:t>
    </dgm:pt>
    <dgm:pt modelId="{9B138C1F-5D21-453C-84E7-99567D720262}" type="parTrans" cxnId="{B48339E0-A9AE-4FAB-AF57-07F1F7EE07C2}">
      <dgm:prSet/>
      <dgm:spPr/>
      <dgm:t>
        <a:bodyPr/>
        <a:lstStyle/>
        <a:p>
          <a:endParaRPr lang="de-DE"/>
        </a:p>
      </dgm:t>
    </dgm:pt>
    <dgm:pt modelId="{7BB6209F-0BB9-4389-990D-55B6EFD7F2D6}" type="sibTrans" cxnId="{B48339E0-A9AE-4FAB-AF57-07F1F7EE07C2}">
      <dgm:prSet/>
      <dgm:spPr/>
      <dgm:t>
        <a:bodyPr/>
        <a:lstStyle/>
        <a:p>
          <a:endParaRPr lang="de-DE"/>
        </a:p>
      </dgm:t>
    </dgm:pt>
    <dgm:pt modelId="{C225184A-209E-40E3-84EF-DF32A3D15756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err="1" smtClean="0"/>
            <a:t>Result</a:t>
          </a:r>
          <a:r>
            <a:rPr lang="de-DE" dirty="0" smtClean="0"/>
            <a:t> </a:t>
          </a:r>
          <a:r>
            <a:rPr lang="de-DE" dirty="0" err="1" smtClean="0"/>
            <a:t>Presentation</a:t>
          </a:r>
          <a:endParaRPr lang="de-DE" dirty="0"/>
        </a:p>
      </dgm:t>
    </dgm:pt>
    <dgm:pt modelId="{FD9E3F14-3515-469B-85C4-E64AF6475920}" type="parTrans" cxnId="{5CC8507E-3025-4DBA-9313-29083BC4B22C}">
      <dgm:prSet/>
      <dgm:spPr/>
      <dgm:t>
        <a:bodyPr/>
        <a:lstStyle/>
        <a:p>
          <a:endParaRPr lang="de-DE"/>
        </a:p>
      </dgm:t>
    </dgm:pt>
    <dgm:pt modelId="{B1CF549C-5B0B-4CE8-8110-13E0A6848000}" type="sibTrans" cxnId="{5CC8507E-3025-4DBA-9313-29083BC4B22C}">
      <dgm:prSet/>
      <dgm:spPr/>
      <dgm:t>
        <a:bodyPr/>
        <a:lstStyle/>
        <a:p>
          <a:endParaRPr lang="de-DE"/>
        </a:p>
      </dgm:t>
    </dgm:pt>
    <dgm:pt modelId="{4640C8CE-9C63-4585-B7CB-9EDC54D6CEF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Query Refinement</a:t>
          </a:r>
          <a:endParaRPr lang="de-DE" dirty="0"/>
        </a:p>
      </dgm:t>
    </dgm:pt>
    <dgm:pt modelId="{4604068B-BC13-48B5-823F-4536E733954D}" type="parTrans" cxnId="{8F3DC1CC-627C-487D-B0E7-63F6C2B9641E}">
      <dgm:prSet/>
      <dgm:spPr/>
      <dgm:t>
        <a:bodyPr/>
        <a:lstStyle/>
        <a:p>
          <a:endParaRPr lang="de-DE"/>
        </a:p>
      </dgm:t>
    </dgm:pt>
    <dgm:pt modelId="{76F2D9E8-754E-41BF-9C25-745BBC01FFD8}" type="sibTrans" cxnId="{8F3DC1CC-627C-487D-B0E7-63F6C2B9641E}">
      <dgm:prSet/>
      <dgm:spPr/>
      <dgm:t>
        <a:bodyPr/>
        <a:lstStyle/>
        <a:p>
          <a:endParaRPr lang="de-DE"/>
        </a:p>
      </dgm:t>
    </dgm:pt>
    <dgm:pt modelId="{A0E8D0C5-8526-45B2-832E-4DEA835B6E37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 smtClean="0"/>
            <a:t>Keywords</a:t>
          </a:r>
          <a:endParaRPr lang="de-DE" sz="1000" dirty="0"/>
        </a:p>
      </dgm:t>
    </dgm:pt>
    <dgm:pt modelId="{DE8C19E0-7EA9-44F6-A93D-17DAF9952C00}" type="parTrans" cxnId="{6E75F1F9-5927-43AB-92AA-B1552E981057}">
      <dgm:prSet/>
      <dgm:spPr/>
      <dgm:t>
        <a:bodyPr/>
        <a:lstStyle/>
        <a:p>
          <a:endParaRPr lang="de-DE"/>
        </a:p>
      </dgm:t>
    </dgm:pt>
    <dgm:pt modelId="{5F823C73-09F7-41A0-A825-0B18D756903D}" type="sibTrans" cxnId="{6E75F1F9-5927-43AB-92AA-B1552E981057}">
      <dgm:prSet/>
      <dgm:spPr/>
      <dgm:t>
        <a:bodyPr/>
        <a:lstStyle/>
        <a:p>
          <a:endParaRPr lang="de-DE"/>
        </a:p>
      </dgm:t>
    </dgm:pt>
    <dgm:pt modelId="{CE9C72ED-CF28-459F-8C7F-73DD82117B07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 smtClean="0"/>
            <a:t>Forms</a:t>
          </a:r>
          <a:endParaRPr lang="de-DE" sz="1000" dirty="0"/>
        </a:p>
      </dgm:t>
    </dgm:pt>
    <dgm:pt modelId="{4710A483-24EA-4FF1-AD17-08D7D17633D4}" type="parTrans" cxnId="{75D08EF7-FB1E-4E0B-A9FB-CC8754D0264E}">
      <dgm:prSet/>
      <dgm:spPr/>
      <dgm:t>
        <a:bodyPr/>
        <a:lstStyle/>
        <a:p>
          <a:endParaRPr lang="de-DE"/>
        </a:p>
      </dgm:t>
    </dgm:pt>
    <dgm:pt modelId="{6123A85F-93DB-4B02-B34D-43231D368C5A}" type="sibTrans" cxnId="{75D08EF7-FB1E-4E0B-A9FB-CC8754D0264E}">
      <dgm:prSet/>
      <dgm:spPr/>
      <dgm:t>
        <a:bodyPr/>
        <a:lstStyle/>
        <a:p>
          <a:endParaRPr lang="de-DE"/>
        </a:p>
      </dgm:t>
    </dgm:pt>
    <dgm:pt modelId="{D534BE28-7C0A-4477-8EF7-9C047AE7C862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 smtClean="0"/>
            <a:t>NL</a:t>
          </a:r>
          <a:endParaRPr lang="de-DE" sz="1000" dirty="0"/>
        </a:p>
      </dgm:t>
    </dgm:pt>
    <dgm:pt modelId="{0A8AACDE-3A9F-4D50-B527-2F44DF5CE102}" type="parTrans" cxnId="{54085A1A-0974-41E2-907A-47383608BA9D}">
      <dgm:prSet/>
      <dgm:spPr/>
      <dgm:t>
        <a:bodyPr/>
        <a:lstStyle/>
        <a:p>
          <a:endParaRPr lang="de-DE"/>
        </a:p>
      </dgm:t>
    </dgm:pt>
    <dgm:pt modelId="{B93AA19B-9DD2-448D-9996-7762F8B7E7F1}" type="sibTrans" cxnId="{54085A1A-0974-41E2-907A-47383608BA9D}">
      <dgm:prSet/>
      <dgm:spPr/>
      <dgm:t>
        <a:bodyPr/>
        <a:lstStyle/>
        <a:p>
          <a:endParaRPr lang="de-DE"/>
        </a:p>
      </dgm:t>
    </dgm:pt>
    <dgm:pt modelId="{659855BE-7DF2-4F72-8D3F-BDC84D615490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sz="1000" dirty="0" smtClean="0"/>
            <a:t>Formal language</a:t>
          </a:r>
          <a:endParaRPr lang="de-DE" sz="1000" dirty="0"/>
        </a:p>
      </dgm:t>
    </dgm:pt>
    <dgm:pt modelId="{C12E03DB-8C00-447A-9861-52B55B790FEF}" type="parTrans" cxnId="{59DAB9EC-2158-4AC1-A7F1-30FE1FD8E8A3}">
      <dgm:prSet/>
      <dgm:spPr/>
      <dgm:t>
        <a:bodyPr/>
        <a:lstStyle/>
        <a:p>
          <a:endParaRPr lang="de-DE"/>
        </a:p>
      </dgm:t>
    </dgm:pt>
    <dgm:pt modelId="{AB33393D-40CB-47E6-9A78-6DE8C12821A6}" type="sibTrans" cxnId="{59DAB9EC-2158-4AC1-A7F1-30FE1FD8E8A3}">
      <dgm:prSet/>
      <dgm:spPr/>
      <dgm:t>
        <a:bodyPr/>
        <a:lstStyle/>
        <a:p>
          <a:endParaRPr lang="de-DE"/>
        </a:p>
      </dgm:t>
    </dgm:pt>
    <dgm:pt modelId="{408A9923-7079-4EBF-9ADA-86B2A7D05D91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IR-style matching &amp; ranking</a:t>
          </a:r>
          <a:endParaRPr lang="de-DE" dirty="0"/>
        </a:p>
      </dgm:t>
    </dgm:pt>
    <dgm:pt modelId="{BE2B039B-D070-410C-8AA4-E07D1CB047BD}" type="parTrans" cxnId="{6262F490-7B71-4FF2-AD34-CA8CCA322908}">
      <dgm:prSet/>
      <dgm:spPr/>
      <dgm:t>
        <a:bodyPr/>
        <a:lstStyle/>
        <a:p>
          <a:endParaRPr lang="de-DE"/>
        </a:p>
      </dgm:t>
    </dgm:pt>
    <dgm:pt modelId="{BDEF1CB3-0242-4B18-8E1F-D51638F65D9F}" type="sibTrans" cxnId="{6262F490-7B71-4FF2-AD34-CA8CCA322908}">
      <dgm:prSet/>
      <dgm:spPr/>
      <dgm:t>
        <a:bodyPr/>
        <a:lstStyle/>
        <a:p>
          <a:endParaRPr lang="de-DE"/>
        </a:p>
      </dgm:t>
    </dgm:pt>
    <dgm:pt modelId="{642FFB77-6036-424D-89DD-3AFBC2C0977C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DB-style precise matching</a:t>
          </a:r>
          <a:endParaRPr lang="de-DE" dirty="0"/>
        </a:p>
      </dgm:t>
    </dgm:pt>
    <dgm:pt modelId="{88F9C085-91B1-4C71-A46A-3AA96FCFBC9E}" type="parTrans" cxnId="{22A3E79B-F6EE-4CB5-800C-E8CE5A666661}">
      <dgm:prSet/>
      <dgm:spPr/>
      <dgm:t>
        <a:bodyPr/>
        <a:lstStyle/>
        <a:p>
          <a:endParaRPr lang="de-DE"/>
        </a:p>
      </dgm:t>
    </dgm:pt>
    <dgm:pt modelId="{987B77B1-C506-485C-9EA4-2B6FC3771219}" type="sibTrans" cxnId="{22A3E79B-F6EE-4CB5-800C-E8CE5A666661}">
      <dgm:prSet/>
      <dgm:spPr/>
      <dgm:t>
        <a:bodyPr/>
        <a:lstStyle/>
        <a:p>
          <a:endParaRPr lang="de-DE"/>
        </a:p>
      </dgm:t>
    </dgm:pt>
    <dgm:pt modelId="{86ECAF17-ED48-41BF-8524-C1E92659A9B1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KB-style matching &amp; inferences</a:t>
          </a:r>
          <a:endParaRPr lang="de-DE" dirty="0"/>
        </a:p>
      </dgm:t>
    </dgm:pt>
    <dgm:pt modelId="{47F1F10D-D4F4-4D09-AF65-77CAED4E8135}" type="parTrans" cxnId="{C0F133D0-5A66-480D-80B3-2D24E31D522A}">
      <dgm:prSet/>
      <dgm:spPr/>
      <dgm:t>
        <a:bodyPr/>
        <a:lstStyle/>
        <a:p>
          <a:endParaRPr lang="de-DE"/>
        </a:p>
      </dgm:t>
    </dgm:pt>
    <dgm:pt modelId="{E1B50D62-7147-4F17-9951-F37CE73665D0}" type="sibTrans" cxnId="{C0F133D0-5A66-480D-80B3-2D24E31D522A}">
      <dgm:prSet/>
      <dgm:spPr/>
      <dgm:t>
        <a:bodyPr/>
        <a:lstStyle/>
        <a:p>
          <a:endParaRPr lang="de-DE"/>
        </a:p>
      </dgm:t>
    </dgm:pt>
    <dgm:pt modelId="{4A7FD4DA-1F19-4850-AA6B-7A1FD2CAA205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Summarization</a:t>
          </a:r>
          <a:endParaRPr lang="de-DE" dirty="0"/>
        </a:p>
      </dgm:t>
    </dgm:pt>
    <dgm:pt modelId="{1F1AEBFE-C5ED-462B-9D23-2563D9733F1B}" type="parTrans" cxnId="{09AEC8DE-FA8A-41AA-881F-43B88DA6449F}">
      <dgm:prSet/>
      <dgm:spPr/>
      <dgm:t>
        <a:bodyPr/>
        <a:lstStyle/>
        <a:p>
          <a:endParaRPr lang="de-DE"/>
        </a:p>
      </dgm:t>
    </dgm:pt>
    <dgm:pt modelId="{AE12747C-42A0-40DB-9B9F-016009326690}" type="sibTrans" cxnId="{09AEC8DE-FA8A-41AA-881F-43B88DA6449F}">
      <dgm:prSet/>
      <dgm:spPr/>
      <dgm:t>
        <a:bodyPr/>
        <a:lstStyle/>
        <a:p>
          <a:endParaRPr lang="de-DE"/>
        </a:p>
      </dgm:t>
    </dgm:pt>
    <dgm:pt modelId="{AA5D3C4F-0AE1-41FC-9804-93A09D563E6C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Query visualization</a:t>
          </a:r>
          <a:endParaRPr lang="de-DE" dirty="0"/>
        </a:p>
      </dgm:t>
    </dgm:pt>
    <dgm:pt modelId="{5A2A52D2-7CB4-4B98-BA12-B8C5AD30B800}" type="parTrans" cxnId="{D3CC5EB9-1FA7-4875-87A0-574AC4A362E6}">
      <dgm:prSet/>
      <dgm:spPr/>
      <dgm:t>
        <a:bodyPr/>
        <a:lstStyle/>
        <a:p>
          <a:endParaRPr lang="de-DE"/>
        </a:p>
      </dgm:t>
    </dgm:pt>
    <dgm:pt modelId="{95ABAD85-3D54-4DE6-86E8-D6E372A2477E}" type="sibTrans" cxnId="{D3CC5EB9-1FA7-4875-87A0-574AC4A362E6}">
      <dgm:prSet/>
      <dgm:spPr/>
      <dgm:t>
        <a:bodyPr/>
        <a:lstStyle/>
        <a:p>
          <a:endParaRPr lang="de-DE"/>
        </a:p>
      </dgm:t>
    </dgm:pt>
    <dgm:pt modelId="{BB07F314-59DB-4EC2-9C89-1A58F54E11F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Document and data presentation</a:t>
          </a:r>
          <a:endParaRPr lang="de-DE" dirty="0"/>
        </a:p>
      </dgm:t>
    </dgm:pt>
    <dgm:pt modelId="{238CA87E-DA60-4704-8FE1-9E06047816E5}" type="parTrans" cxnId="{D0236519-3D65-4AA8-98D0-067B9B506E8D}">
      <dgm:prSet/>
      <dgm:spPr/>
      <dgm:t>
        <a:bodyPr/>
        <a:lstStyle/>
        <a:p>
          <a:endParaRPr lang="de-DE"/>
        </a:p>
      </dgm:t>
    </dgm:pt>
    <dgm:pt modelId="{F393A1FE-1616-49F5-8321-E65526316FD8}" type="sibTrans" cxnId="{D0236519-3D65-4AA8-98D0-067B9B506E8D}">
      <dgm:prSet/>
      <dgm:spPr/>
      <dgm:t>
        <a:bodyPr/>
        <a:lstStyle/>
        <a:p>
          <a:endParaRPr lang="de-DE"/>
        </a:p>
      </dgm:t>
    </dgm:pt>
    <dgm:pt modelId="{6EA67831-432A-4093-92EB-1344E2912BD9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Implicit feedback</a:t>
          </a:r>
          <a:endParaRPr lang="de-DE" dirty="0"/>
        </a:p>
      </dgm:t>
    </dgm:pt>
    <dgm:pt modelId="{0720E370-22B3-4ECC-A7A6-892A6BAEA2BE}" type="parTrans" cxnId="{00FC2994-738B-49FC-9C7A-2BCF825C23E6}">
      <dgm:prSet/>
      <dgm:spPr/>
      <dgm:t>
        <a:bodyPr/>
        <a:lstStyle/>
        <a:p>
          <a:endParaRPr lang="de-DE"/>
        </a:p>
      </dgm:t>
    </dgm:pt>
    <dgm:pt modelId="{C5DFCD2E-3007-4C4B-B7FD-B9E7336B71B6}" type="sibTrans" cxnId="{00FC2994-738B-49FC-9C7A-2BCF825C23E6}">
      <dgm:prSet/>
      <dgm:spPr/>
      <dgm:t>
        <a:bodyPr/>
        <a:lstStyle/>
        <a:p>
          <a:endParaRPr lang="de-DE"/>
        </a:p>
      </dgm:t>
    </dgm:pt>
    <dgm:pt modelId="{6D2FA9FF-61DB-49FF-9E2B-14532BFA8FCC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Explicit feedback</a:t>
          </a:r>
          <a:endParaRPr lang="de-DE" dirty="0"/>
        </a:p>
      </dgm:t>
    </dgm:pt>
    <dgm:pt modelId="{A692127F-7F4F-4071-AB69-29A51C981FCF}" type="parTrans" cxnId="{E4BC9296-D741-4628-B2A0-EC51724BDEA4}">
      <dgm:prSet/>
      <dgm:spPr/>
      <dgm:t>
        <a:bodyPr/>
        <a:lstStyle/>
        <a:p>
          <a:endParaRPr lang="de-DE"/>
        </a:p>
      </dgm:t>
    </dgm:pt>
    <dgm:pt modelId="{E07629BD-AD54-4E4D-972F-B7248F565976}" type="sibTrans" cxnId="{E4BC9296-D741-4628-B2A0-EC51724BDEA4}">
      <dgm:prSet/>
      <dgm:spPr/>
      <dgm:t>
        <a:bodyPr/>
        <a:lstStyle/>
        <a:p>
          <a:endParaRPr lang="de-DE"/>
        </a:p>
      </dgm:t>
    </dgm:pt>
    <dgm:pt modelId="{E960202B-56BC-4194-914F-046135ED5EA1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Incentives</a:t>
          </a:r>
          <a:endParaRPr lang="de-DE" dirty="0"/>
        </a:p>
      </dgm:t>
    </dgm:pt>
    <dgm:pt modelId="{0FB06C86-26CC-458B-BDCB-2FACAA88B58D}" type="parTrans" cxnId="{F6AD8EE0-1429-4AFA-903C-A5F1654530F6}">
      <dgm:prSet/>
      <dgm:spPr/>
    </dgm:pt>
    <dgm:pt modelId="{EA098BA9-03D7-417F-B79F-9D95388E08C6}" type="sibTrans" cxnId="{F6AD8EE0-1429-4AFA-903C-A5F1654530F6}">
      <dgm:prSet/>
      <dgm:spPr/>
    </dgm:pt>
    <dgm:pt modelId="{29FA36A6-0AF8-4185-BAB1-150BE2FFB841}" type="pres">
      <dgm:prSet presAssocID="{E3DE089F-8A39-4380-801C-AA26CEB2069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0A42057-67BE-4B93-89BF-580218A735D5}" type="pres">
      <dgm:prSet presAssocID="{C31900A0-DBC4-485A-BDFB-4BADA1CDB87B}" presName="composite" presStyleCnt="0"/>
      <dgm:spPr/>
    </dgm:pt>
    <dgm:pt modelId="{01AB65A2-41B8-4538-BA93-37AD4FCC3756}" type="pres">
      <dgm:prSet presAssocID="{C31900A0-DBC4-485A-BDFB-4BADA1CDB87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2E9D776-EDEF-450B-90E4-3F437C1D76AE}" type="pres">
      <dgm:prSet presAssocID="{C31900A0-DBC4-485A-BDFB-4BADA1CDB87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389949-7F26-4105-89AE-1454BFC1F8CE}" type="pres">
      <dgm:prSet presAssocID="{2BA31306-0303-42ED-98AB-2ADE642D742E}" presName="sp" presStyleCnt="0"/>
      <dgm:spPr/>
    </dgm:pt>
    <dgm:pt modelId="{FE819651-47F1-4F7D-9C37-288BCCEFCDFC}" type="pres">
      <dgm:prSet presAssocID="{5DA21F70-1412-4980-AE8E-CECC425E2137}" presName="composite" presStyleCnt="0"/>
      <dgm:spPr/>
    </dgm:pt>
    <dgm:pt modelId="{70527E13-38DB-44D0-9B84-EB250822AAF0}" type="pres">
      <dgm:prSet presAssocID="{5DA21F70-1412-4980-AE8E-CECC425E2137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99971E9-6AB7-44F4-B4F8-7C4C9EDB86ED}" type="pres">
      <dgm:prSet presAssocID="{5DA21F70-1412-4980-AE8E-CECC425E2137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CB4C454-BFB2-4761-9DCF-83BEA63F12D0}" type="pres">
      <dgm:prSet presAssocID="{7BB6209F-0BB9-4389-990D-55B6EFD7F2D6}" presName="sp" presStyleCnt="0"/>
      <dgm:spPr/>
    </dgm:pt>
    <dgm:pt modelId="{A125E99A-6E9D-4868-A1C8-ABCA4DBE8D57}" type="pres">
      <dgm:prSet presAssocID="{C225184A-209E-40E3-84EF-DF32A3D15756}" presName="composite" presStyleCnt="0"/>
      <dgm:spPr/>
    </dgm:pt>
    <dgm:pt modelId="{40AA99DA-F4DF-4209-9236-D5DB2F3F1607}" type="pres">
      <dgm:prSet presAssocID="{C225184A-209E-40E3-84EF-DF32A3D15756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539CAE5-FA3D-45E7-B09F-1142FB623B6F}" type="pres">
      <dgm:prSet presAssocID="{C225184A-209E-40E3-84EF-DF32A3D15756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7BD48B1-208C-402D-AC42-0552E11F32DC}" type="pres">
      <dgm:prSet presAssocID="{B1CF549C-5B0B-4CE8-8110-13E0A6848000}" presName="sp" presStyleCnt="0"/>
      <dgm:spPr/>
    </dgm:pt>
    <dgm:pt modelId="{CCEBF057-0781-4CAD-941C-1BC3E6CFB366}" type="pres">
      <dgm:prSet presAssocID="{4640C8CE-9C63-4585-B7CB-9EDC54D6CEF0}" presName="composite" presStyleCnt="0"/>
      <dgm:spPr/>
    </dgm:pt>
    <dgm:pt modelId="{6715BA5E-B824-49B8-A726-96AD57AF9B46}" type="pres">
      <dgm:prSet presAssocID="{4640C8CE-9C63-4585-B7CB-9EDC54D6CEF0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80517B4-1B2A-49F6-879C-5077AD78DE75}" type="pres">
      <dgm:prSet presAssocID="{4640C8CE-9C63-4585-B7CB-9EDC54D6CEF0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5D08EF7-FB1E-4E0B-A9FB-CC8754D0264E}" srcId="{C31900A0-DBC4-485A-BDFB-4BADA1CDB87B}" destId="{CE9C72ED-CF28-459F-8C7F-73DD82117B07}" srcOrd="1" destOrd="0" parTransId="{4710A483-24EA-4FF1-AD17-08D7D17633D4}" sibTransId="{6123A85F-93DB-4B02-B34D-43231D368C5A}"/>
    <dgm:cxn modelId="{A25F7036-1297-4910-8739-3629C3E2CA7E}" srcId="{E3DE089F-8A39-4380-801C-AA26CEB20696}" destId="{C31900A0-DBC4-485A-BDFB-4BADA1CDB87B}" srcOrd="0" destOrd="0" parTransId="{179D53E9-4D7D-4FA9-8F48-520FD87E854C}" sibTransId="{2BA31306-0303-42ED-98AB-2ADE642D742E}"/>
    <dgm:cxn modelId="{C0F133D0-5A66-480D-80B3-2D24E31D522A}" srcId="{5DA21F70-1412-4980-AE8E-CECC425E2137}" destId="{86ECAF17-ED48-41BF-8524-C1E92659A9B1}" srcOrd="2" destOrd="0" parTransId="{47F1F10D-D4F4-4D09-AF65-77CAED4E8135}" sibTransId="{E1B50D62-7147-4F17-9951-F37CE73665D0}"/>
    <dgm:cxn modelId="{FDF2FA50-67DB-744F-93EF-4300065E15C7}" type="presOf" srcId="{AA5D3C4F-0AE1-41FC-9804-93A09D563E6C}" destId="{E539CAE5-FA3D-45E7-B09F-1142FB623B6F}" srcOrd="0" destOrd="0" presId="urn:microsoft.com/office/officeart/2005/8/layout/chevron2"/>
    <dgm:cxn modelId="{6184B582-EACE-E84F-B5B7-A53C00052503}" type="presOf" srcId="{408A9923-7079-4EBF-9ADA-86B2A7D05D91}" destId="{A99971E9-6AB7-44F4-B4F8-7C4C9EDB86ED}" srcOrd="0" destOrd="0" presId="urn:microsoft.com/office/officeart/2005/8/layout/chevron2"/>
    <dgm:cxn modelId="{50200D4F-2D6D-4B4E-A693-95ADB65E27F7}" type="presOf" srcId="{D534BE28-7C0A-4477-8EF7-9C047AE7C862}" destId="{02E9D776-EDEF-450B-90E4-3F437C1D76AE}" srcOrd="0" destOrd="2" presId="urn:microsoft.com/office/officeart/2005/8/layout/chevron2"/>
    <dgm:cxn modelId="{408599EA-89D1-B640-B001-42746AC3494B}" type="presOf" srcId="{C225184A-209E-40E3-84EF-DF32A3D15756}" destId="{40AA99DA-F4DF-4209-9236-D5DB2F3F1607}" srcOrd="0" destOrd="0" presId="urn:microsoft.com/office/officeart/2005/8/layout/chevron2"/>
    <dgm:cxn modelId="{6E75F1F9-5927-43AB-92AA-B1552E981057}" srcId="{C31900A0-DBC4-485A-BDFB-4BADA1CDB87B}" destId="{A0E8D0C5-8526-45B2-832E-4DEA835B6E37}" srcOrd="0" destOrd="0" parTransId="{DE8C19E0-7EA9-44F6-A93D-17DAF9952C00}" sibTransId="{5F823C73-09F7-41A0-A825-0B18D756903D}"/>
    <dgm:cxn modelId="{D76BEEAC-A75E-AC43-B5AC-35542DDF100E}" type="presOf" srcId="{E960202B-56BC-4194-914F-046135ED5EA1}" destId="{980517B4-1B2A-49F6-879C-5077AD78DE75}" srcOrd="0" destOrd="2" presId="urn:microsoft.com/office/officeart/2005/8/layout/chevron2"/>
    <dgm:cxn modelId="{B48339E0-A9AE-4FAB-AF57-07F1F7EE07C2}" srcId="{E3DE089F-8A39-4380-801C-AA26CEB20696}" destId="{5DA21F70-1412-4980-AE8E-CECC425E2137}" srcOrd="1" destOrd="0" parTransId="{9B138C1F-5D21-453C-84E7-99567D720262}" sibTransId="{7BB6209F-0BB9-4389-990D-55B6EFD7F2D6}"/>
    <dgm:cxn modelId="{00FC2994-738B-49FC-9C7A-2BCF825C23E6}" srcId="{4640C8CE-9C63-4585-B7CB-9EDC54D6CEF0}" destId="{6EA67831-432A-4093-92EB-1344E2912BD9}" srcOrd="0" destOrd="0" parTransId="{0720E370-22B3-4ECC-A7A6-892A6BAEA2BE}" sibTransId="{C5DFCD2E-3007-4C4B-B7FD-B9E7336B71B6}"/>
    <dgm:cxn modelId="{22A3E79B-F6EE-4CB5-800C-E8CE5A666661}" srcId="{5DA21F70-1412-4980-AE8E-CECC425E2137}" destId="{642FFB77-6036-424D-89DD-3AFBC2C0977C}" srcOrd="1" destOrd="0" parTransId="{88F9C085-91B1-4C71-A46A-3AA96FCFBC9E}" sibTransId="{987B77B1-C506-485C-9EA4-2B6FC3771219}"/>
    <dgm:cxn modelId="{6E294AD6-522A-F445-8EFD-77FA37D5F996}" type="presOf" srcId="{C31900A0-DBC4-485A-BDFB-4BADA1CDB87B}" destId="{01AB65A2-41B8-4538-BA93-37AD4FCC3756}" srcOrd="0" destOrd="0" presId="urn:microsoft.com/office/officeart/2005/8/layout/chevron2"/>
    <dgm:cxn modelId="{BBE4FBB3-CB06-4349-A56C-886B5E1D37EA}" type="presOf" srcId="{6D2FA9FF-61DB-49FF-9E2B-14532BFA8FCC}" destId="{980517B4-1B2A-49F6-879C-5077AD78DE75}" srcOrd="0" destOrd="1" presId="urn:microsoft.com/office/officeart/2005/8/layout/chevron2"/>
    <dgm:cxn modelId="{8F3DC1CC-627C-487D-B0E7-63F6C2B9641E}" srcId="{E3DE089F-8A39-4380-801C-AA26CEB20696}" destId="{4640C8CE-9C63-4585-B7CB-9EDC54D6CEF0}" srcOrd="3" destOrd="0" parTransId="{4604068B-BC13-48B5-823F-4536E733954D}" sibTransId="{76F2D9E8-754E-41BF-9C25-745BBC01FFD8}"/>
    <dgm:cxn modelId="{09AEC8DE-FA8A-41AA-881F-43B88DA6449F}" srcId="{C225184A-209E-40E3-84EF-DF32A3D15756}" destId="{4A7FD4DA-1F19-4850-AA6B-7A1FD2CAA205}" srcOrd="2" destOrd="0" parTransId="{1F1AEBFE-C5ED-462B-9D23-2563D9733F1B}" sibTransId="{AE12747C-42A0-40DB-9B9F-016009326690}"/>
    <dgm:cxn modelId="{0B740290-12F1-9F47-8D47-5275AEF01F65}" type="presOf" srcId="{CE9C72ED-CF28-459F-8C7F-73DD82117B07}" destId="{02E9D776-EDEF-450B-90E4-3F437C1D76AE}" srcOrd="0" destOrd="1" presId="urn:microsoft.com/office/officeart/2005/8/layout/chevron2"/>
    <dgm:cxn modelId="{5CC8507E-3025-4DBA-9313-29083BC4B22C}" srcId="{E3DE089F-8A39-4380-801C-AA26CEB20696}" destId="{C225184A-209E-40E3-84EF-DF32A3D15756}" srcOrd="2" destOrd="0" parTransId="{FD9E3F14-3515-469B-85C4-E64AF6475920}" sibTransId="{B1CF549C-5B0B-4CE8-8110-13E0A6848000}"/>
    <dgm:cxn modelId="{547B2A10-6A0F-0C42-A182-8A75B24959A3}" type="presOf" srcId="{E3DE089F-8A39-4380-801C-AA26CEB20696}" destId="{29FA36A6-0AF8-4185-BAB1-150BE2FFB841}" srcOrd="0" destOrd="0" presId="urn:microsoft.com/office/officeart/2005/8/layout/chevron2"/>
    <dgm:cxn modelId="{5F924ABD-147A-1447-BD15-BF2311E0A171}" type="presOf" srcId="{642FFB77-6036-424D-89DD-3AFBC2C0977C}" destId="{A99971E9-6AB7-44F4-B4F8-7C4C9EDB86ED}" srcOrd="0" destOrd="1" presId="urn:microsoft.com/office/officeart/2005/8/layout/chevron2"/>
    <dgm:cxn modelId="{E357600A-AB3A-4343-83B2-1A64354D8E17}" type="presOf" srcId="{4A7FD4DA-1F19-4850-AA6B-7A1FD2CAA205}" destId="{E539CAE5-FA3D-45E7-B09F-1142FB623B6F}" srcOrd="0" destOrd="2" presId="urn:microsoft.com/office/officeart/2005/8/layout/chevron2"/>
    <dgm:cxn modelId="{54085A1A-0974-41E2-907A-47383608BA9D}" srcId="{C31900A0-DBC4-485A-BDFB-4BADA1CDB87B}" destId="{D534BE28-7C0A-4477-8EF7-9C047AE7C862}" srcOrd="2" destOrd="0" parTransId="{0A8AACDE-3A9F-4D50-B527-2F44DF5CE102}" sibTransId="{B93AA19B-9DD2-448D-9996-7762F8B7E7F1}"/>
    <dgm:cxn modelId="{1B3ED5E5-8206-AB43-BE8F-A4591932CB61}" type="presOf" srcId="{5DA21F70-1412-4980-AE8E-CECC425E2137}" destId="{70527E13-38DB-44D0-9B84-EB250822AAF0}" srcOrd="0" destOrd="0" presId="urn:microsoft.com/office/officeart/2005/8/layout/chevron2"/>
    <dgm:cxn modelId="{F5E05955-620C-964B-ABDC-6ED444928755}" type="presOf" srcId="{BB07F314-59DB-4EC2-9C89-1A58F54E11FF}" destId="{E539CAE5-FA3D-45E7-B09F-1142FB623B6F}" srcOrd="0" destOrd="1" presId="urn:microsoft.com/office/officeart/2005/8/layout/chevron2"/>
    <dgm:cxn modelId="{D0236519-3D65-4AA8-98D0-067B9B506E8D}" srcId="{C225184A-209E-40E3-84EF-DF32A3D15756}" destId="{BB07F314-59DB-4EC2-9C89-1A58F54E11FF}" srcOrd="1" destOrd="0" parTransId="{238CA87E-DA60-4704-8FE1-9E06047816E5}" sibTransId="{F393A1FE-1616-49F5-8321-E65526316FD8}"/>
    <dgm:cxn modelId="{E4BC9296-D741-4628-B2A0-EC51724BDEA4}" srcId="{4640C8CE-9C63-4585-B7CB-9EDC54D6CEF0}" destId="{6D2FA9FF-61DB-49FF-9E2B-14532BFA8FCC}" srcOrd="1" destOrd="0" parTransId="{A692127F-7F4F-4071-AB69-29A51C981FCF}" sibTransId="{E07629BD-AD54-4E4D-972F-B7248F565976}"/>
    <dgm:cxn modelId="{D3CC5EB9-1FA7-4875-87A0-574AC4A362E6}" srcId="{C225184A-209E-40E3-84EF-DF32A3D15756}" destId="{AA5D3C4F-0AE1-41FC-9804-93A09D563E6C}" srcOrd="0" destOrd="0" parTransId="{5A2A52D2-7CB4-4B98-BA12-B8C5AD30B800}" sibTransId="{95ABAD85-3D54-4DE6-86E8-D6E372A2477E}"/>
    <dgm:cxn modelId="{C2DDD86A-EBFD-6E49-AF9C-C6B3553340AC}" type="presOf" srcId="{A0E8D0C5-8526-45B2-832E-4DEA835B6E37}" destId="{02E9D776-EDEF-450B-90E4-3F437C1D76AE}" srcOrd="0" destOrd="0" presId="urn:microsoft.com/office/officeart/2005/8/layout/chevron2"/>
    <dgm:cxn modelId="{925934C7-0D2B-2647-887C-A9A28932C1B7}" type="presOf" srcId="{86ECAF17-ED48-41BF-8524-C1E92659A9B1}" destId="{A99971E9-6AB7-44F4-B4F8-7C4C9EDB86ED}" srcOrd="0" destOrd="2" presId="urn:microsoft.com/office/officeart/2005/8/layout/chevron2"/>
    <dgm:cxn modelId="{59DAB9EC-2158-4AC1-A7F1-30FE1FD8E8A3}" srcId="{C31900A0-DBC4-485A-BDFB-4BADA1CDB87B}" destId="{659855BE-7DF2-4F72-8D3F-BDC84D615490}" srcOrd="3" destOrd="0" parTransId="{C12E03DB-8C00-447A-9861-52B55B790FEF}" sibTransId="{AB33393D-40CB-47E6-9A78-6DE8C12821A6}"/>
    <dgm:cxn modelId="{BACB0F82-FF57-9445-9BCE-CCB83E1341C9}" type="presOf" srcId="{6EA67831-432A-4093-92EB-1344E2912BD9}" destId="{980517B4-1B2A-49F6-879C-5077AD78DE75}" srcOrd="0" destOrd="0" presId="urn:microsoft.com/office/officeart/2005/8/layout/chevron2"/>
    <dgm:cxn modelId="{F6AD8EE0-1429-4AFA-903C-A5F1654530F6}" srcId="{4640C8CE-9C63-4585-B7CB-9EDC54D6CEF0}" destId="{E960202B-56BC-4194-914F-046135ED5EA1}" srcOrd="2" destOrd="0" parTransId="{0FB06C86-26CC-458B-BDCB-2FACAA88B58D}" sibTransId="{EA098BA9-03D7-417F-B79F-9D95388E08C6}"/>
    <dgm:cxn modelId="{6262F490-7B71-4FF2-AD34-CA8CCA322908}" srcId="{5DA21F70-1412-4980-AE8E-CECC425E2137}" destId="{408A9923-7079-4EBF-9ADA-86B2A7D05D91}" srcOrd="0" destOrd="0" parTransId="{BE2B039B-D070-410C-8AA4-E07D1CB047BD}" sibTransId="{BDEF1CB3-0242-4B18-8E1F-D51638F65D9F}"/>
    <dgm:cxn modelId="{7644FA50-2BDE-E944-A7F2-B0233BAD51FF}" type="presOf" srcId="{4640C8CE-9C63-4585-B7CB-9EDC54D6CEF0}" destId="{6715BA5E-B824-49B8-A726-96AD57AF9B46}" srcOrd="0" destOrd="0" presId="urn:microsoft.com/office/officeart/2005/8/layout/chevron2"/>
    <dgm:cxn modelId="{041B42C1-0F22-5B48-ADC3-E1CE3ED5D8D8}" type="presOf" srcId="{659855BE-7DF2-4F72-8D3F-BDC84D615490}" destId="{02E9D776-EDEF-450B-90E4-3F437C1D76AE}" srcOrd="0" destOrd="3" presId="urn:microsoft.com/office/officeart/2005/8/layout/chevron2"/>
    <dgm:cxn modelId="{A6A99073-05A3-E749-8DE5-7B22DEF26381}" type="presParOf" srcId="{29FA36A6-0AF8-4185-BAB1-150BE2FFB841}" destId="{20A42057-67BE-4B93-89BF-580218A735D5}" srcOrd="0" destOrd="0" presId="urn:microsoft.com/office/officeart/2005/8/layout/chevron2"/>
    <dgm:cxn modelId="{A17D20CD-DC09-1942-BF66-FCA1FD59BC5A}" type="presParOf" srcId="{20A42057-67BE-4B93-89BF-580218A735D5}" destId="{01AB65A2-41B8-4538-BA93-37AD4FCC3756}" srcOrd="0" destOrd="0" presId="urn:microsoft.com/office/officeart/2005/8/layout/chevron2"/>
    <dgm:cxn modelId="{E1DDB792-8C87-924D-B606-64E18ED44FBB}" type="presParOf" srcId="{20A42057-67BE-4B93-89BF-580218A735D5}" destId="{02E9D776-EDEF-450B-90E4-3F437C1D76AE}" srcOrd="1" destOrd="0" presId="urn:microsoft.com/office/officeart/2005/8/layout/chevron2"/>
    <dgm:cxn modelId="{7209ED0B-A507-844D-86E7-1CA8E8CDAC17}" type="presParOf" srcId="{29FA36A6-0AF8-4185-BAB1-150BE2FFB841}" destId="{89389949-7F26-4105-89AE-1454BFC1F8CE}" srcOrd="1" destOrd="0" presId="urn:microsoft.com/office/officeart/2005/8/layout/chevron2"/>
    <dgm:cxn modelId="{6C9304D3-A5D7-6B41-BED8-56C71FD1071A}" type="presParOf" srcId="{29FA36A6-0AF8-4185-BAB1-150BE2FFB841}" destId="{FE819651-47F1-4F7D-9C37-288BCCEFCDFC}" srcOrd="2" destOrd="0" presId="urn:microsoft.com/office/officeart/2005/8/layout/chevron2"/>
    <dgm:cxn modelId="{A6810897-723E-FC42-B2A3-6BF9C43C6AA2}" type="presParOf" srcId="{FE819651-47F1-4F7D-9C37-288BCCEFCDFC}" destId="{70527E13-38DB-44D0-9B84-EB250822AAF0}" srcOrd="0" destOrd="0" presId="urn:microsoft.com/office/officeart/2005/8/layout/chevron2"/>
    <dgm:cxn modelId="{E33657D3-0246-FB4D-A6F0-0D7E9C602288}" type="presParOf" srcId="{FE819651-47F1-4F7D-9C37-288BCCEFCDFC}" destId="{A99971E9-6AB7-44F4-B4F8-7C4C9EDB86ED}" srcOrd="1" destOrd="0" presId="urn:microsoft.com/office/officeart/2005/8/layout/chevron2"/>
    <dgm:cxn modelId="{F53F21FD-1D7E-B04B-8C70-7B87CC6A49D7}" type="presParOf" srcId="{29FA36A6-0AF8-4185-BAB1-150BE2FFB841}" destId="{2CB4C454-BFB2-4761-9DCF-83BEA63F12D0}" srcOrd="3" destOrd="0" presId="urn:microsoft.com/office/officeart/2005/8/layout/chevron2"/>
    <dgm:cxn modelId="{95FA3C32-00D9-DF4E-A274-784114843678}" type="presParOf" srcId="{29FA36A6-0AF8-4185-BAB1-150BE2FFB841}" destId="{A125E99A-6E9D-4868-A1C8-ABCA4DBE8D57}" srcOrd="4" destOrd="0" presId="urn:microsoft.com/office/officeart/2005/8/layout/chevron2"/>
    <dgm:cxn modelId="{4889797E-EC8D-3140-9513-AD1891158085}" type="presParOf" srcId="{A125E99A-6E9D-4868-A1C8-ABCA4DBE8D57}" destId="{40AA99DA-F4DF-4209-9236-D5DB2F3F1607}" srcOrd="0" destOrd="0" presId="urn:microsoft.com/office/officeart/2005/8/layout/chevron2"/>
    <dgm:cxn modelId="{5250AF80-D057-6B49-9D8B-EACFA3283557}" type="presParOf" srcId="{A125E99A-6E9D-4868-A1C8-ABCA4DBE8D57}" destId="{E539CAE5-FA3D-45E7-B09F-1142FB623B6F}" srcOrd="1" destOrd="0" presId="urn:microsoft.com/office/officeart/2005/8/layout/chevron2"/>
    <dgm:cxn modelId="{04154238-7DA6-EC42-82CC-31B00B8899D9}" type="presParOf" srcId="{29FA36A6-0AF8-4185-BAB1-150BE2FFB841}" destId="{F7BD48B1-208C-402D-AC42-0552E11F32DC}" srcOrd="5" destOrd="0" presId="urn:microsoft.com/office/officeart/2005/8/layout/chevron2"/>
    <dgm:cxn modelId="{5D3A416E-A0C7-9C4D-8521-F19EE4FC49F6}" type="presParOf" srcId="{29FA36A6-0AF8-4185-BAB1-150BE2FFB841}" destId="{CCEBF057-0781-4CAD-941C-1BC3E6CFB366}" srcOrd="6" destOrd="0" presId="urn:microsoft.com/office/officeart/2005/8/layout/chevron2"/>
    <dgm:cxn modelId="{4C60D8AB-851F-CC41-A6E8-D9EB38F422D3}" type="presParOf" srcId="{CCEBF057-0781-4CAD-941C-1BC3E6CFB366}" destId="{6715BA5E-B824-49B8-A726-96AD57AF9B46}" srcOrd="0" destOrd="0" presId="urn:microsoft.com/office/officeart/2005/8/layout/chevron2"/>
    <dgm:cxn modelId="{1A0C8E36-97A5-FC47-840B-EFB995C04AF2}" type="presParOf" srcId="{CCEBF057-0781-4CAD-941C-1BC3E6CFB366}" destId="{980517B4-1B2A-49F6-879C-5077AD78DE7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B65A2-41B8-4538-BA93-37AD4FCC3756}">
      <dsp:nvSpPr>
        <dsp:cNvPr id="0" name=""/>
        <dsp:cNvSpPr/>
      </dsp:nvSpPr>
      <dsp:spPr>
        <a:xfrm rot="5400000">
          <a:off x="-168922" y="230379"/>
          <a:ext cx="1126153" cy="788307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Query </a:t>
          </a:r>
          <a:r>
            <a:rPr lang="de-DE" sz="1000" kern="1200" dirty="0" err="1" smtClean="0"/>
            <a:t>Construction</a:t>
          </a:r>
          <a:endParaRPr lang="de-DE" sz="1000" kern="1200" dirty="0"/>
        </a:p>
      </dsp:txBody>
      <dsp:txXfrm rot="-5400000">
        <a:off x="2" y="455610"/>
        <a:ext cx="788307" cy="337846"/>
      </dsp:txXfrm>
    </dsp:sp>
    <dsp:sp modelId="{02E9D776-EDEF-450B-90E4-3F437C1D76AE}">
      <dsp:nvSpPr>
        <dsp:cNvPr id="0" name=""/>
        <dsp:cNvSpPr/>
      </dsp:nvSpPr>
      <dsp:spPr>
        <a:xfrm rot="5400000">
          <a:off x="1385475" y="-535712"/>
          <a:ext cx="731999" cy="1926336"/>
        </a:xfrm>
        <a:prstGeom prst="round2Same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Keywords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Forms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NL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Formal language</a:t>
          </a:r>
          <a:endParaRPr lang="de-DE" sz="1000" kern="1200" dirty="0"/>
        </a:p>
      </dsp:txBody>
      <dsp:txXfrm rot="-5400000">
        <a:off x="788307" y="97189"/>
        <a:ext cx="1890603" cy="660533"/>
      </dsp:txXfrm>
    </dsp:sp>
    <dsp:sp modelId="{70527E13-38DB-44D0-9B84-EB250822AAF0}">
      <dsp:nvSpPr>
        <dsp:cNvPr id="0" name=""/>
        <dsp:cNvSpPr/>
      </dsp:nvSpPr>
      <dsp:spPr>
        <a:xfrm rot="5400000">
          <a:off x="-168922" y="1171345"/>
          <a:ext cx="1126153" cy="788307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Query Processing</a:t>
          </a:r>
          <a:endParaRPr lang="de-DE" sz="800" kern="1200" dirty="0"/>
        </a:p>
      </dsp:txBody>
      <dsp:txXfrm rot="-5400000">
        <a:off x="2" y="1396576"/>
        <a:ext cx="788307" cy="337846"/>
      </dsp:txXfrm>
    </dsp:sp>
    <dsp:sp modelId="{A99971E9-6AB7-44F4-B4F8-7C4C9EDB86ED}">
      <dsp:nvSpPr>
        <dsp:cNvPr id="0" name=""/>
        <dsp:cNvSpPr/>
      </dsp:nvSpPr>
      <dsp:spPr>
        <a:xfrm rot="5400000">
          <a:off x="1385475" y="405254"/>
          <a:ext cx="731999" cy="1926336"/>
        </a:xfrm>
        <a:prstGeom prst="round2Same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IR-style matching &amp; ranking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DB-style precise matching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KB-style matching &amp; inferences</a:t>
          </a:r>
          <a:endParaRPr lang="de-DE" sz="1000" kern="1200" dirty="0"/>
        </a:p>
      </dsp:txBody>
      <dsp:txXfrm rot="-5400000">
        <a:off x="788307" y="1038156"/>
        <a:ext cx="1890603" cy="660533"/>
      </dsp:txXfrm>
    </dsp:sp>
    <dsp:sp modelId="{40AA99DA-F4DF-4209-9236-D5DB2F3F1607}">
      <dsp:nvSpPr>
        <dsp:cNvPr id="0" name=""/>
        <dsp:cNvSpPr/>
      </dsp:nvSpPr>
      <dsp:spPr>
        <a:xfrm rot="5400000">
          <a:off x="-168922" y="2112312"/>
          <a:ext cx="1126153" cy="788307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 smtClean="0"/>
            <a:t>Result</a:t>
          </a:r>
          <a:r>
            <a:rPr lang="de-DE" sz="1000" kern="1200" dirty="0" smtClean="0"/>
            <a:t> </a:t>
          </a:r>
          <a:r>
            <a:rPr lang="de-DE" sz="1000" kern="1200" dirty="0" err="1" smtClean="0"/>
            <a:t>Presentation</a:t>
          </a:r>
          <a:endParaRPr lang="de-DE" sz="1000" kern="1200" dirty="0"/>
        </a:p>
      </dsp:txBody>
      <dsp:txXfrm rot="-5400000">
        <a:off x="2" y="2337543"/>
        <a:ext cx="788307" cy="337846"/>
      </dsp:txXfrm>
    </dsp:sp>
    <dsp:sp modelId="{E539CAE5-FA3D-45E7-B09F-1142FB623B6F}">
      <dsp:nvSpPr>
        <dsp:cNvPr id="0" name=""/>
        <dsp:cNvSpPr/>
      </dsp:nvSpPr>
      <dsp:spPr>
        <a:xfrm rot="5400000">
          <a:off x="1385475" y="1346221"/>
          <a:ext cx="731999" cy="1926336"/>
        </a:xfrm>
        <a:prstGeom prst="round2Same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Query visualization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Document and data presentation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Summarization</a:t>
          </a:r>
          <a:endParaRPr lang="de-DE" sz="1000" kern="1200" dirty="0"/>
        </a:p>
      </dsp:txBody>
      <dsp:txXfrm rot="-5400000">
        <a:off x="788307" y="1979123"/>
        <a:ext cx="1890603" cy="660533"/>
      </dsp:txXfrm>
    </dsp:sp>
    <dsp:sp modelId="{6715BA5E-B824-49B8-A726-96AD57AF9B46}">
      <dsp:nvSpPr>
        <dsp:cNvPr id="0" name=""/>
        <dsp:cNvSpPr/>
      </dsp:nvSpPr>
      <dsp:spPr>
        <a:xfrm rot="5400000">
          <a:off x="-168922" y="3053279"/>
          <a:ext cx="1126153" cy="788307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/>
            <a:t>Query Refinement</a:t>
          </a:r>
          <a:endParaRPr lang="de-DE" sz="1000" kern="1200" dirty="0"/>
        </a:p>
      </dsp:txBody>
      <dsp:txXfrm rot="-5400000">
        <a:off x="2" y="3278510"/>
        <a:ext cx="788307" cy="337846"/>
      </dsp:txXfrm>
    </dsp:sp>
    <dsp:sp modelId="{980517B4-1B2A-49F6-879C-5077AD78DE75}">
      <dsp:nvSpPr>
        <dsp:cNvPr id="0" name=""/>
        <dsp:cNvSpPr/>
      </dsp:nvSpPr>
      <dsp:spPr>
        <a:xfrm rot="5400000">
          <a:off x="1385475" y="2287188"/>
          <a:ext cx="731999" cy="1926336"/>
        </a:xfrm>
        <a:prstGeom prst="round2Same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Implicit feedback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Explicit feedback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 smtClean="0"/>
            <a:t>Incentives</a:t>
          </a:r>
          <a:endParaRPr lang="de-DE" sz="1000" kern="1200" dirty="0"/>
        </a:p>
      </dsp:txBody>
      <dsp:txXfrm rot="-5400000">
        <a:off x="788307" y="2920090"/>
        <a:ext cx="1890603" cy="660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73392-AF9F-A740-BE2B-E1AAF104AC7F}" type="datetimeFigureOut">
              <a:rPr lang="en-US" smtClean="0"/>
              <a:pPr/>
              <a:t>10/19/13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A4101-B23D-4643-97AC-D394395499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812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F62E1-F9AD-495C-BF06-76E1F5E8F9F5}" type="datetimeFigureOut">
              <a:rPr lang="en-US" smtClean="0"/>
              <a:pPr/>
              <a:t>10/19/13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CDA4E-CF9D-414E-8EE5-7B82BD64F7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13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62A85-621A-4417-B439-46E727A4ACE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62A85-621A-4417-B439-46E727A4ACE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32AAE04-CF2F-DB4D-B10A-317473E9372B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481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serialkiller aliases: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2AE401F-ECFF-9B42-BA12-2245E895CD33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501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Work with Massimiliano Ciaramita….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Reference data in the table…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Non-trivial problems to solve without publisher assistance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DF9ED06-908B-4642-B293-106E5B050251}" type="slidenum">
              <a:rPr lang="en-US" sz="1200"/>
              <a:pPr/>
              <a:t>32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 DDS in 27 markets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24.614% increase in CTR and 13.879% increase in DD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9816D-017A-CA40-866F-A94E110948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96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62A85-621A-4417-B439-46E727A4ACE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over-arching</a:t>
            </a:r>
            <a:r>
              <a:rPr lang="en-US" baseline="0" dirty="0" smtClean="0"/>
              <a:t> use case: checking out a movie… a sequence of actions such as reading about the movie, checking out the main character and watching the trailer </a:t>
            </a:r>
            <a:endParaRPr lang="en-US" dirty="0" smtClean="0"/>
          </a:p>
          <a:p>
            <a:r>
              <a:rPr lang="en-US" dirty="0" smtClean="0"/>
              <a:t>Large variety of sites that provide</a:t>
            </a:r>
            <a:r>
              <a:rPr lang="en-US" baseline="0" dirty="0" smtClean="0"/>
              <a:t> similar info, some users visit more sites </a:t>
            </a:r>
            <a:r>
              <a:rPr lang="en-US" baseline="0" smtClean="0"/>
              <a:t>than others </a:t>
            </a:r>
          </a:p>
          <a:p>
            <a:r>
              <a:rPr lang="en-US" baseline="0" dirty="0" smtClean="0"/>
              <a:t>Does this hold for all movies? Recent releases?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991E9-1837-5B41-80CD-27910EDB58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62A85-621A-4417-B439-46E727A4ACE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no application specific programming</a:t>
            </a:r>
          </a:p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everything trained from data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B2B94-2E5C-394C-88BC-468989005C64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914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baseline="0" dirty="0" smtClean="0">
                <a:solidFill>
                  <a:srgbClr val="000000"/>
                </a:solidFill>
                <a:latin typeface="+mj-lt"/>
                <a:ea typeface="ＭＳ Ｐゴシック" pitchFamily="-109" charset="-128"/>
                <a:cs typeface="ＭＳ Ｐゴシック" pitchFamily="-109" charset="-128"/>
              </a:rPr>
              <a:t>Blue shaded components typically rely on ad hoc programming</a:t>
            </a:r>
            <a:endParaRPr lang="en-US" sz="1800" b="0" dirty="0" smtClean="0">
              <a:solidFill>
                <a:srgbClr val="000000"/>
              </a:solidFill>
              <a:latin typeface="+mj-lt"/>
              <a:ea typeface="ＭＳ Ｐゴシック" pitchFamily="-109" charset="-128"/>
              <a:cs typeface="ＭＳ Ｐゴシック" pitchFamily="-109" charset="-128"/>
            </a:endParaRPr>
          </a:p>
          <a:p>
            <a:pPr>
              <a:lnSpc>
                <a:spcPct val="90000"/>
              </a:lnSpc>
            </a:pPr>
            <a:endParaRPr lang="en-US" sz="1800" b="1" dirty="0">
              <a:solidFill>
                <a:srgbClr val="000000"/>
              </a:solidFill>
              <a:latin typeface="+mj-lt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B5DD12-1F58-4B42-A399-043342E76636}" type="slidenum">
              <a:rPr lang="de-DE"/>
              <a:pPr/>
              <a:t>53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62A85-621A-4417-B439-46E727A4ACE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  <a:latin typeface="+mj-lt"/>
              </a:rPr>
              <a:t>Key advantages:</a:t>
            </a:r>
          </a:p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cheaper to build</a:t>
            </a:r>
          </a:p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more robust in operation</a:t>
            </a:r>
          </a:p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can learn, adapt and improve online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B2B94-2E5C-394C-88BC-468989005C64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243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  <a:latin typeface="+mj-lt"/>
              </a:rPr>
              <a:t>Current approaches do not scale.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B2B94-2E5C-394C-88BC-468989005C64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34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  <a:latin typeface="+mj-lt"/>
              </a:rPr>
              <a:t>Semantics</a:t>
            </a: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 – how do we learn named entities and the relationships between them?</a:t>
            </a:r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B2B94-2E5C-394C-88BC-468989005C64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133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+mj-lt"/>
              </a:rPr>
              <a:t>Unlike off-line</a:t>
            </a:r>
            <a:r>
              <a:rPr lang="en-US" sz="1800" b="0" baseline="0" dirty="0" smtClean="0">
                <a:solidFill>
                  <a:srgbClr val="000000"/>
                </a:solidFill>
                <a:latin typeface="+mj-lt"/>
              </a:rPr>
              <a:t> text corpora, the user of a spoken dialogue system can provide light supervision.</a:t>
            </a:r>
            <a:endParaRPr lang="en-US" sz="18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B2B94-2E5C-394C-88BC-468989005C64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  <a:latin typeface="+mj-lt"/>
              </a:rPr>
              <a:t>Using</a:t>
            </a: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 the framework of statistical spoken dialogue</a:t>
            </a:r>
          </a:p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users can explore previously unseen domains</a:t>
            </a:r>
          </a:p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new semantic relationships can be discovered </a:t>
            </a:r>
          </a:p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policies can adapt on-the-fly to respond intelligently in new situations</a:t>
            </a:r>
          </a:p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users themselves supervise learning</a:t>
            </a:r>
          </a:p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rgbClr val="000000"/>
                </a:solidFill>
                <a:latin typeface="+mj-lt"/>
              </a:rPr>
              <a:t>learning is fast because many users interacting in parallel</a:t>
            </a:r>
          </a:p>
          <a:p>
            <a:endParaRPr lang="en-US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2B2B94-2E5C-394C-88BC-468989005C64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534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6258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6259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37B397-D73E-CF4E-8239-4FF0B1A53BD7}" type="slidenum">
              <a:rPr lang="de-DE" sz="1200"/>
              <a:pPr/>
              <a:t>11</a:t>
            </a:fld>
            <a:endParaRPr lang="de-DE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7282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7283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4EBE777-A331-A14C-8D46-E76DFAEEB790}" type="slidenum">
              <a:rPr lang="de-DE" sz="1200"/>
              <a:pPr/>
              <a:t>12</a:t>
            </a:fld>
            <a:endParaRPr lang="de-DE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62A85-621A-4417-B439-46E727A4ACE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This is how a human sees the world.</a:t>
            </a: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FC3941-F059-A348-A6B0-58D1176D6E68}" type="slidenum">
              <a:rPr lang="en-US" sz="1200"/>
              <a:pPr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This is how a machine sees the world… Machines are not </a:t>
            </a:r>
            <a:r>
              <a:rPr lang="ja-JP" altLang="en-US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>
                <a:ea typeface="ＭＳ Ｐゴシック" charset="0"/>
                <a:cs typeface="ＭＳ Ｐゴシック" charset="0"/>
              </a:rPr>
              <a:t>intelligent</a:t>
            </a:r>
            <a:r>
              <a:rPr lang="ja-JP" altLang="en-US"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ea typeface="ＭＳ Ｐゴシック" charset="0"/>
                <a:cs typeface="ＭＳ Ｐゴシック" charset="0"/>
              </a:rPr>
              <a:t> and can not </a:t>
            </a:r>
            <a:r>
              <a:rPr lang="ja-JP" altLang="en-US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>
                <a:ea typeface="ＭＳ Ｐゴシック" charset="0"/>
                <a:cs typeface="ＭＳ Ｐゴシック" charset="0"/>
              </a:rPr>
              <a:t>read</a:t>
            </a:r>
            <a:r>
              <a:rPr lang="ja-JP" altLang="en-US"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ea typeface="ＭＳ Ｐゴシック" charset="0"/>
                <a:cs typeface="ＭＳ Ｐゴシック" charset="0"/>
              </a:rPr>
              <a:t>… they just see a string of symbols and try to match the users input to that stream.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26B5A88-B132-5E43-B0F5-0D8B5C07E2E5}" type="slidenum">
              <a:rPr lang="en-US" sz="1200"/>
              <a:pPr/>
              <a:t>18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>
                <a:ea typeface="ＭＳ Ｐゴシック" charset="0"/>
                <a:cs typeface="ＭＳ Ｐゴシック" charset="0"/>
              </a:rPr>
              <a:t>Semantic search</a:t>
            </a:r>
            <a:r>
              <a:rPr lang="en-US">
                <a:ea typeface="ＭＳ Ｐゴシック" charset="0"/>
                <a:cs typeface="ＭＳ Ｐゴシック" charset="0"/>
              </a:rPr>
              <a:t>  can be seen as a retrieval paradigm </a:t>
            </a:r>
          </a:p>
          <a:p>
            <a:pPr lvl="1"/>
            <a:r>
              <a:rPr lang="en-US">
                <a:ea typeface="ＭＳ Ｐゴシック" charset="0"/>
              </a:rPr>
              <a:t>Centered on the use of semantics</a:t>
            </a:r>
          </a:p>
          <a:p>
            <a:pPr lvl="1"/>
            <a:r>
              <a:rPr lang="en-US">
                <a:ea typeface="ＭＳ Ｐゴシック" charset="0"/>
              </a:rPr>
              <a:t>Incorporates the semantics entailed by the query and (or) the resources into the matching process, it essentially performs semantic search. </a:t>
            </a: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D4F2C03-504C-BE45-B9E7-43F271E36B4B}" type="slidenum">
              <a:rPr lang="de-DE" sz="1200"/>
              <a:pPr/>
              <a:t>19</a:t>
            </a:fld>
            <a:endParaRPr lang="de-DE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lienbildplatzhalt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3426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ea typeface="ＭＳ Ｐゴシック" charset="0"/>
              <a:cs typeface="ＭＳ Ｐゴシック" charset="0"/>
            </a:endParaRPr>
          </a:p>
        </p:txBody>
      </p:sp>
      <p:sp>
        <p:nvSpPr>
          <p:cNvPr id="103427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2B7702A-A83C-2741-AD4E-BD64B3959406}" type="slidenum">
              <a:rPr lang="en-US" sz="1200"/>
              <a:pPr/>
              <a:t>20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1 cover 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53694" cy="68838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06414" y="3942865"/>
            <a:ext cx="8274321" cy="825003"/>
          </a:xfrm>
          <a:prstGeom prst="rect">
            <a:avLst/>
          </a:prstGeom>
        </p:spPr>
        <p:txBody>
          <a:bodyPr wrap="square" lIns="0" tIns="45720" rIns="0" bIns="45720" anchor="ctr">
            <a:noAutofit/>
          </a:bodyPr>
          <a:lstStyle>
            <a:lvl1pPr algn="l">
              <a:defRPr sz="2800" b="0" spc="300">
                <a:solidFill>
                  <a:schemeClr val="bg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1933" y="5067693"/>
            <a:ext cx="8258530" cy="4529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100" spc="300" dirty="0">
                <a:solidFill>
                  <a:schemeClr val="bg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Yahoo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414" y="1801813"/>
            <a:ext cx="3328194" cy="774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F5F24BA-8188-1C4C-9986-ECA982781CE2}" type="datetime1">
              <a:rPr lang="en-US" smtClean="0"/>
              <a:t>10/19/13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516573" y="1814831"/>
            <a:ext cx="8301990" cy="43230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 text 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5000" cy="68580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06413" y="2489326"/>
            <a:ext cx="8301990" cy="187934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0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573" y="1816946"/>
            <a:ext cx="4055428" cy="43899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627" y="1816946"/>
            <a:ext cx="4059936" cy="439123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E6645718-E8E7-0042-BF1C-5A4F0CBE1FAB}" type="datetime1">
              <a:rPr lang="en-US" smtClean="0"/>
              <a:t>10/19/13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3DA9-85F6-D645-B5C7-060D85016B73}" type="datetime1">
              <a:rPr lang="en-US" smtClean="0"/>
              <a:t>10/19/13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B5E7-B5D9-A943-BE0C-4ACF3817A0D4}" type="datetime1">
              <a:rPr lang="en-US" smtClean="0"/>
              <a:t>10/19/13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84138"/>
            <a:ext cx="8915400" cy="9064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9275" y="1220788"/>
            <a:ext cx="8061325" cy="4865687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928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7339" y="582507"/>
            <a:ext cx="8521065" cy="1083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6390640" y="6379419"/>
            <a:ext cx="1203446" cy="365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404040"/>
                </a:solidFill>
                <a:latin typeface="+mn-lt"/>
              </a:defRPr>
            </a:lvl1pPr>
          </a:lstStyle>
          <a:p>
            <a:fld id="{A1B8B02E-6F62-F94B-B169-360761903EB2}" type="datetime1">
              <a:rPr lang="en-US" smtClean="0"/>
              <a:pPr/>
              <a:t>10/19/13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3"/>
          </p:nvPr>
        </p:nvSpPr>
        <p:spPr>
          <a:xfrm>
            <a:off x="431578" y="6379421"/>
            <a:ext cx="5952712" cy="365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35560" y="6379419"/>
            <a:ext cx="338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400090"/>
                </a:solidFill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516574" y="1812935"/>
            <a:ext cx="8301990" cy="43804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 descr="Yahoo logo purple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27" y="6456694"/>
            <a:ext cx="876737" cy="2031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9pPr>
    </p:titleStyle>
    <p:bodyStyle>
      <a:lvl1pPr marL="233363" indent="-233363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2000" b="0" kern="1200">
          <a:solidFill>
            <a:srgbClr val="333333"/>
          </a:solidFill>
          <a:latin typeface="+mn-lt"/>
          <a:ea typeface="+mn-ea"/>
          <a:cs typeface="+mn-cs"/>
        </a:defRPr>
      </a:lvl1pPr>
      <a:lvl2pPr marL="457200" indent="-223838" algn="l" rtl="0" eaLnBrk="1" fontAlgn="base" hangingPunct="1">
        <a:spcBef>
          <a:spcPts val="0"/>
        </a:spcBef>
        <a:spcAft>
          <a:spcPts val="600"/>
        </a:spcAft>
        <a:buClrTx/>
        <a:buSzPct val="80000"/>
        <a:buFont typeface="Calibri" pitchFamily="34" charset="0"/>
        <a:buChar char="›"/>
        <a:defRPr sz="1600" kern="1200">
          <a:solidFill>
            <a:srgbClr val="333333"/>
          </a:solidFill>
          <a:latin typeface="+mn-lt"/>
          <a:ea typeface="+mn-ea"/>
          <a:cs typeface="+mn-cs"/>
        </a:defRPr>
      </a:lvl2pPr>
      <a:lvl3pPr marL="690563" indent="-233363" algn="l" rtl="0" eaLnBrk="1" fontAlgn="base" hangingPunct="1">
        <a:spcBef>
          <a:spcPts val="0"/>
        </a:spcBef>
        <a:spcAft>
          <a:spcPts val="600"/>
        </a:spcAft>
        <a:buClrTx/>
        <a:buFont typeface="Arial" pitchFamily="34" charset="0"/>
        <a:buChar char="•"/>
        <a:defRPr sz="1400" kern="1200">
          <a:solidFill>
            <a:srgbClr val="333333"/>
          </a:solidFill>
          <a:latin typeface="+mn-lt"/>
          <a:ea typeface="+mn-ea"/>
          <a:cs typeface="+mn-cs"/>
        </a:defRPr>
      </a:lvl3pPr>
      <a:lvl4pPr marL="854075" indent="-163513" algn="l" rtl="0" eaLnBrk="1" fontAlgn="base" hangingPunct="1">
        <a:spcBef>
          <a:spcPts val="0"/>
        </a:spcBef>
        <a:spcAft>
          <a:spcPts val="600"/>
        </a:spcAft>
        <a:buClrTx/>
        <a:buFont typeface="Calibri" pitchFamily="34" charset="0"/>
        <a:buChar char="–"/>
        <a:defRPr sz="1200" kern="1200">
          <a:solidFill>
            <a:srgbClr val="333333"/>
          </a:solidFill>
          <a:latin typeface="+mn-lt"/>
          <a:ea typeface="+mn-ea"/>
          <a:cs typeface="+mn-cs"/>
        </a:defRPr>
      </a:lvl4pPr>
      <a:lvl5pPr marL="1025525" indent="-171450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11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feature=player_detailpage&amp;v=lHfLr1MF7D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yqe-cH9z3Z7eWb20DS9oV0OTscWwBeqsWjdhIVU6XZM/present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MA1hD3XRlh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wmf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wmf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wmf"/><Relationship Id="rId12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4.wmf"/><Relationship Id="rId9" Type="http://schemas.openxmlformats.org/officeDocument/2006/relationships/image" Target="../media/image25.wmf"/><Relationship Id="rId10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ordnetweb.princeton.edu/perl/webwn?o2=&amp;o0=1&amp;o8=1&amp;o1=1&amp;o7=&amp;o5=&amp;o9=&amp;o6=&amp;o3=&amp;o4=&amp;s=give+birth" TargetMode="External"/><Relationship Id="rId4" Type="http://schemas.openxmlformats.org/officeDocument/2006/relationships/hyperlink" Target="http://wordnetweb.princeton.edu/perl/webwn?o2=&amp;o0=1&amp;o8=1&amp;o1=1&amp;o7=&amp;o5=&amp;o9=&amp;o6=&amp;o3=&amp;o4=&amp;s=deliver" TargetMode="External"/><Relationship Id="rId5" Type="http://schemas.openxmlformats.org/officeDocument/2006/relationships/hyperlink" Target="http://wordnetweb.princeton.edu/perl/webwn?o2=&amp;o0=1&amp;o8=1&amp;o1=1&amp;o7=&amp;o5=&amp;o9=&amp;o6=&amp;o3=&amp;o4=&amp;s=bear" TargetMode="External"/><Relationship Id="rId6" Type="http://schemas.openxmlformats.org/officeDocument/2006/relationships/hyperlink" Target="http://wordnetweb.princeton.edu/perl/webwn?o2=&amp;o0=1&amp;o8=1&amp;o1=1&amp;o7=&amp;o5=&amp;o9=&amp;o6=&amp;o3=&amp;o4=&amp;s=birth" TargetMode="External"/><Relationship Id="rId7" Type="http://schemas.openxmlformats.org/officeDocument/2006/relationships/hyperlink" Target="http://wordnetweb.princeton.edu/perl/webwn?o2=&amp;o0=1&amp;o8=1&amp;o1=1&amp;o7=&amp;o5=&amp;o9=&amp;o6=&amp;o3=&amp;o4=&amp;s=hav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?o2=&amp;o0=1&amp;o8=1&amp;o1=1&amp;o7=&amp;o5=&amp;o9=&amp;o6=&amp;o3=&amp;o4=&amp;s=born&amp;h=0000000000000000&amp;j=2%23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7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mika@yahoo-inc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370" dirty="0" smtClean="0"/>
              <a:t>Exploiting </a:t>
            </a:r>
            <a:r>
              <a:rPr lang="en-US" spc="370" dirty="0"/>
              <a:t>Information Extraction and the Semantic Web at </a:t>
            </a:r>
            <a:r>
              <a:rPr lang="en-US" spc="370" dirty="0" smtClean="0"/>
              <a:t>Yahoo</a:t>
            </a:r>
            <a:endParaRPr lang="en-US" spc="37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 smtClean="0"/>
              <a:t>PETER MIKA⎪ October 21, </a:t>
            </a:r>
            <a:r>
              <a:rPr lang="en-US" sz="1100" dirty="0" smtClean="0"/>
              <a:t>2013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Personalized search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674"/>
          <a:stretch/>
        </p:blipFill>
        <p:spPr>
          <a:xfrm>
            <a:off x="0" y="1384667"/>
            <a:ext cx="9144000" cy="5041825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996954" y="483657"/>
            <a:ext cx="2317994" cy="911866"/>
          </a:xfrm>
          <a:prstGeom prst="cloudCallout">
            <a:avLst>
              <a:gd name="adj1" fmla="val -40937"/>
              <a:gd name="adj2" fmla="val 147984"/>
            </a:avLst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77500" lnSpcReduction="2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Yahoo news feed is a personalized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search engine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34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Contextual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search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885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" r="41895"/>
          <a:stretch>
            <a:fillRect/>
          </a:stretch>
        </p:blipFill>
        <p:spPr bwMode="auto">
          <a:xfrm>
            <a:off x="462436" y="1437507"/>
            <a:ext cx="5936612" cy="433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089400"/>
            <a:ext cx="29591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6740969" y="1437507"/>
            <a:ext cx="2301265" cy="1428361"/>
          </a:xfrm>
          <a:prstGeom prst="cloudCallout">
            <a:avLst>
              <a:gd name="adj1" fmla="val -53995"/>
              <a:gd name="adj2" fmla="val 127471"/>
            </a:avLst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Yahoo’s </a:t>
            </a:r>
            <a:r>
              <a:rPr lang="en-US" sz="12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Intonow</a:t>
            </a:r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and Connected TV: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Recommendations based on what you are watching</a:t>
            </a:r>
            <a:endParaRPr lang="en-US" sz="12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Interactive Voice Search</a:t>
            </a:r>
          </a:p>
        </p:txBody>
      </p:sp>
      <p:sp>
        <p:nvSpPr>
          <p:cNvPr id="79874" name="Content Placeholder 10"/>
          <p:cNvSpPr>
            <a:spLocks noGrp="1"/>
          </p:cNvSpPr>
          <p:nvPr>
            <p:ph sz="quarter" idx="4294967295"/>
          </p:nvPr>
        </p:nvSpPr>
        <p:spPr>
          <a:xfrm>
            <a:off x="549275" y="1220788"/>
            <a:ext cx="8061325" cy="4865687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Apple’s Siri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Question-Answering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Variety of backend sources </a:t>
            </a:r>
            <a:br>
              <a:rPr lang="en-US">
                <a:latin typeface="Arial" charset="0"/>
                <a:ea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</a:rPr>
              <a:t>including Wolfram Alpha and	</a:t>
            </a:r>
            <a:br>
              <a:rPr lang="en-US">
                <a:latin typeface="Arial" charset="0"/>
                <a:ea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</a:rPr>
              <a:t>various  Yahoo! services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Task completion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E.g. schedule an event</a:t>
            </a:r>
          </a:p>
          <a:p>
            <a:pPr lvl="2"/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Google Now</a:t>
            </a:r>
          </a:p>
        </p:txBody>
      </p:sp>
      <p:pic>
        <p:nvPicPr>
          <p:cNvPr id="79875" name="Picture 5" descr="siri_hero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268413"/>
            <a:ext cx="4416425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Conversational search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49275" y="1220788"/>
            <a:ext cx="8061325" cy="48656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Interactive dialog systems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Complex dialogs around a set of objects</a:t>
            </a:r>
          </a:p>
          <a:p>
            <a:pPr lvl="2">
              <a:defRPr/>
            </a:pPr>
            <a:r>
              <a:rPr lang="en-US" dirty="0" smtClean="0"/>
              <a:t>Restaurant</a:t>
            </a:r>
          </a:p>
          <a:p>
            <a:pPr lvl="3">
              <a:defRPr/>
            </a:pPr>
            <a:r>
              <a:rPr lang="en-US" dirty="0" smtClean="0"/>
              <a:t>Area</a:t>
            </a:r>
          </a:p>
          <a:p>
            <a:pPr lvl="3">
              <a:defRPr/>
            </a:pPr>
            <a:r>
              <a:rPr lang="en-US" dirty="0" smtClean="0"/>
              <a:t>Price range</a:t>
            </a:r>
          </a:p>
          <a:p>
            <a:pPr lvl="3">
              <a:defRPr/>
            </a:pPr>
            <a:r>
              <a:rPr lang="en-US" dirty="0" smtClean="0"/>
              <a:t>Type of cuisine</a:t>
            </a:r>
          </a:p>
          <a:p>
            <a:pPr lvl="1">
              <a:defRPr/>
            </a:pPr>
            <a:r>
              <a:rPr lang="en-US" dirty="0" smtClean="0"/>
              <a:t>Complete system (mixed </a:t>
            </a:r>
            <a:r>
              <a:rPr lang="en-US" dirty="0" err="1" smtClean="0"/>
              <a:t>licence</a:t>
            </a:r>
            <a:r>
              <a:rPr lang="en-US" dirty="0" smtClean="0"/>
              <a:t>)</a:t>
            </a:r>
          </a:p>
          <a:p>
            <a:pPr lvl="2">
              <a:defRPr/>
            </a:pPr>
            <a:r>
              <a:rPr lang="en-US" dirty="0" smtClean="0"/>
              <a:t>Automated Speech Recognition (ASR)</a:t>
            </a:r>
          </a:p>
          <a:p>
            <a:pPr lvl="2">
              <a:defRPr/>
            </a:pPr>
            <a:r>
              <a:rPr lang="en-US" dirty="0" smtClean="0"/>
              <a:t>Spoken Language Understanding (SLU)</a:t>
            </a:r>
          </a:p>
          <a:p>
            <a:pPr lvl="2">
              <a:defRPr/>
            </a:pPr>
            <a:r>
              <a:rPr lang="en-US" dirty="0" smtClean="0"/>
              <a:t>Interaction Management</a:t>
            </a:r>
          </a:p>
          <a:p>
            <a:pPr lvl="2">
              <a:defRPr/>
            </a:pPr>
            <a:r>
              <a:rPr lang="en-US" dirty="0" smtClean="0"/>
              <a:t>Knowledge Base</a:t>
            </a:r>
          </a:p>
          <a:p>
            <a:pPr lvl="2">
              <a:defRPr/>
            </a:pPr>
            <a:r>
              <a:rPr lang="en-US" dirty="0" smtClean="0"/>
              <a:t>Natural Language Generation (NLG)</a:t>
            </a:r>
          </a:p>
          <a:p>
            <a:pPr lvl="2">
              <a:defRPr/>
            </a:pPr>
            <a:r>
              <a:rPr lang="en-US" dirty="0" smtClean="0"/>
              <a:t>Text-to-Speech (TTS)</a:t>
            </a:r>
          </a:p>
          <a:p>
            <a:pPr lvl="1">
              <a:defRPr/>
            </a:pPr>
            <a:r>
              <a:rPr lang="en-US" dirty="0" smtClean="0">
                <a:hlinkClick r:id="rId2"/>
              </a:rPr>
              <a:t>Video</a:t>
            </a:r>
            <a:endParaRPr lang="en-US" dirty="0" smtClean="0"/>
          </a:p>
        </p:txBody>
      </p:sp>
      <p:pic>
        <p:nvPicPr>
          <p:cNvPr id="8192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341438"/>
            <a:ext cx="28321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963" y="520700"/>
            <a:ext cx="210502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that anticipates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Google Now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Star Trek computer</a:t>
            </a:r>
            <a:endParaRPr lang="en-US" dirty="0" smtClean="0"/>
          </a:p>
          <a:p>
            <a:pPr marL="466726" lvl="2">
              <a:buFont typeface="Wingdings" pitchFamily="2" charset="2"/>
              <a:buChar char="§"/>
            </a:pPr>
            <a:r>
              <a:rPr lang="en-US" dirty="0">
                <a:hlinkClick r:id="rId3"/>
              </a:rPr>
              <a:t>Jason Douglas: </a:t>
            </a:r>
            <a:r>
              <a:rPr lang="en-US" dirty="0" smtClean="0">
                <a:hlinkClick r:id="rId3"/>
              </a:rPr>
              <a:t> Structured </a:t>
            </a:r>
            <a:r>
              <a:rPr lang="en-US" dirty="0">
                <a:hlinkClick r:id="rId3"/>
              </a:rPr>
              <a:t>Data at Google, </a:t>
            </a:r>
            <a:r>
              <a:rPr lang="en-US" dirty="0" smtClean="0">
                <a:hlinkClick r:id="rId3"/>
              </a:rPr>
              <a:t> SemTechBiz </a:t>
            </a:r>
            <a:r>
              <a:rPr lang="en-US" dirty="0">
                <a:hlinkClick r:id="rId3"/>
              </a:rPr>
              <a:t>SF 2013</a:t>
            </a:r>
            <a:endParaRPr lang="en-US" dirty="0"/>
          </a:p>
          <a:p>
            <a:endParaRPr lang="en-US" dirty="0" smtClean="0"/>
          </a:p>
          <a:p>
            <a:pPr marL="233362" lvl="1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175" y="3031989"/>
            <a:ext cx="6305825" cy="39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9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If we want to…</a:t>
            </a:r>
          </a:p>
          <a:p>
            <a:pPr lvl="1"/>
            <a:r>
              <a:rPr lang="en-US" dirty="0" smtClean="0"/>
              <a:t>Answer queries, not just show links</a:t>
            </a:r>
          </a:p>
          <a:p>
            <a:pPr lvl="1"/>
            <a:r>
              <a:rPr lang="en-US" dirty="0" smtClean="0"/>
              <a:t>Personalize search</a:t>
            </a:r>
          </a:p>
          <a:p>
            <a:pPr lvl="1"/>
            <a:r>
              <a:rPr lang="en-US" dirty="0" smtClean="0"/>
              <a:t>Take context into account</a:t>
            </a:r>
          </a:p>
          <a:p>
            <a:pPr lvl="1"/>
            <a:r>
              <a:rPr lang="en-US" dirty="0" smtClean="0"/>
              <a:t>Anticipate user needs</a:t>
            </a:r>
          </a:p>
          <a:p>
            <a:pPr lvl="1"/>
            <a:endParaRPr lang="en-US" dirty="0"/>
          </a:p>
          <a:p>
            <a:r>
              <a:rPr lang="en-US" dirty="0" smtClean="0"/>
              <a:t>… we need to understand users, content and the world at large!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1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Semantic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58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it’s like to be a machine?</a:t>
            </a:r>
          </a:p>
        </p:txBody>
      </p:sp>
      <p:sp>
        <p:nvSpPr>
          <p:cNvPr id="30723" name="Rounded Rectangular Callout 4"/>
          <p:cNvSpPr>
            <a:spLocks noChangeArrowheads="1"/>
          </p:cNvSpPr>
          <p:nvPr/>
        </p:nvSpPr>
        <p:spPr bwMode="auto">
          <a:xfrm>
            <a:off x="2133600" y="4343400"/>
            <a:ext cx="1524000" cy="636588"/>
          </a:xfrm>
          <a:prstGeom prst="wedgeRoundRectCallout">
            <a:avLst>
              <a:gd name="adj1" fmla="val -54509"/>
              <a:gd name="adj2" fmla="val 1045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chemeClr val="bg1"/>
                </a:solidFill>
              </a:rPr>
              <a:t>Roi Blanco</a:t>
            </a:r>
          </a:p>
        </p:txBody>
      </p:sp>
      <p:pic>
        <p:nvPicPr>
          <p:cNvPr id="3072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t="57803" r="34604" b="30595"/>
          <a:stretch>
            <a:fillRect/>
          </a:stretch>
        </p:blipFill>
        <p:spPr bwMode="auto">
          <a:xfrm>
            <a:off x="3200400" y="2743200"/>
            <a:ext cx="472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t="51038" r="34604" b="41229"/>
          <a:stretch>
            <a:fillRect/>
          </a:stretch>
        </p:blipFill>
        <p:spPr bwMode="auto">
          <a:xfrm>
            <a:off x="3200400" y="2057400"/>
            <a:ext cx="472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t="42336" r="34604" b="48962"/>
          <a:stretch>
            <a:fillRect/>
          </a:stretch>
        </p:blipFill>
        <p:spPr bwMode="auto">
          <a:xfrm>
            <a:off x="3200400" y="1143000"/>
            <a:ext cx="472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14" descr="j013454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227" t="32780" r="-115227"/>
          <a:stretch>
            <a:fillRect/>
          </a:stretch>
        </p:blipFill>
        <p:spPr bwMode="auto">
          <a:xfrm>
            <a:off x="-914400" y="4800600"/>
            <a:ext cx="40386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505200" y="4419600"/>
            <a:ext cx="3448050" cy="2011363"/>
            <a:chOff x="3505200" y="4419600"/>
            <a:chExt cx="3448050" cy="2011363"/>
          </a:xfrm>
        </p:grpSpPr>
        <p:grpSp>
          <p:nvGrpSpPr>
            <p:cNvPr id="83981" name="Group 8"/>
            <p:cNvGrpSpPr>
              <a:grpSpLocks/>
            </p:cNvGrpSpPr>
            <p:nvPr/>
          </p:nvGrpSpPr>
          <p:grpSpPr bwMode="auto">
            <a:xfrm>
              <a:off x="4114800" y="4419600"/>
              <a:ext cx="2838450" cy="2011363"/>
              <a:chOff x="2381" y="1116"/>
              <a:chExt cx="1788" cy="1267"/>
            </a:xfrm>
          </p:grpSpPr>
          <p:pic>
            <p:nvPicPr>
              <p:cNvPr id="83983" name="Picture 9" descr="oicomputer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CFCEC"/>
                  </a:clrFrom>
                  <a:clrTo>
                    <a:srgbClr val="FCFCE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518"/>
              <a:stretch>
                <a:fillRect/>
              </a:stretch>
            </p:blipFill>
            <p:spPr bwMode="auto">
              <a:xfrm>
                <a:off x="2381" y="1116"/>
                <a:ext cx="1788" cy="1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984" name="Rectangle 10"/>
              <p:cNvSpPr>
                <a:spLocks noChangeArrowheads="1"/>
              </p:cNvSpPr>
              <p:nvPr/>
            </p:nvSpPr>
            <p:spPr bwMode="auto">
              <a:xfrm>
                <a:off x="2932" y="1267"/>
                <a:ext cx="639" cy="48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982" name="AutoShape 12"/>
            <p:cNvSpPr>
              <a:spLocks noChangeArrowheads="1"/>
            </p:cNvSpPr>
            <p:nvPr/>
          </p:nvSpPr>
          <p:spPr bwMode="auto">
            <a:xfrm>
              <a:off x="3505200" y="5334000"/>
              <a:ext cx="665163" cy="320675"/>
            </a:xfrm>
            <a:prstGeom prst="rightArrow">
              <a:avLst>
                <a:gd name="adj1" fmla="val 50000"/>
                <a:gd name="adj2" fmla="val 5185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30" name="AutoShape 12"/>
          <p:cNvSpPr>
            <a:spLocks noChangeArrowheads="1"/>
          </p:cNvSpPr>
          <p:nvPr/>
        </p:nvSpPr>
        <p:spPr bwMode="auto">
          <a:xfrm>
            <a:off x="6934200" y="5334000"/>
            <a:ext cx="665163" cy="320675"/>
          </a:xfrm>
          <a:prstGeom prst="rightArrow">
            <a:avLst>
              <a:gd name="adj1" fmla="val 50000"/>
              <a:gd name="adj2" fmla="val 5185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AutoShape 12"/>
          <p:cNvSpPr>
            <a:spLocks noChangeArrowheads="1"/>
          </p:cNvSpPr>
          <p:nvPr/>
        </p:nvSpPr>
        <p:spPr bwMode="auto">
          <a:xfrm rot="5400000">
            <a:off x="5161756" y="3829844"/>
            <a:ext cx="665163" cy="320675"/>
          </a:xfrm>
          <a:prstGeom prst="rightArrow">
            <a:avLst>
              <a:gd name="adj1" fmla="val 50000"/>
              <a:gd name="adj2" fmla="val 5185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AutoShape 15"/>
          <p:cNvSpPr>
            <a:spLocks noChangeArrowheads="1"/>
          </p:cNvSpPr>
          <p:nvPr/>
        </p:nvSpPr>
        <p:spPr bwMode="auto">
          <a:xfrm>
            <a:off x="914400" y="3352800"/>
            <a:ext cx="1460500" cy="1055688"/>
          </a:xfrm>
          <a:prstGeom prst="cloud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60801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MC90043485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800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nimBg="1"/>
      <p:bldP spid="30730" grpId="0" animBg="1"/>
      <p:bldP spid="30731" grpId="0" animBg="1"/>
      <p:bldP spid="307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it’s like to be a machine?</a:t>
            </a:r>
          </a:p>
        </p:txBody>
      </p:sp>
      <p:sp>
        <p:nvSpPr>
          <p:cNvPr id="84994" name="Rounded Rectangular Callout 4"/>
          <p:cNvSpPr>
            <a:spLocks noChangeArrowheads="1"/>
          </p:cNvSpPr>
          <p:nvPr/>
        </p:nvSpPr>
        <p:spPr bwMode="auto">
          <a:xfrm>
            <a:off x="2133600" y="4343400"/>
            <a:ext cx="1524000" cy="636588"/>
          </a:xfrm>
          <a:prstGeom prst="wedgeRoundRectCallout">
            <a:avLst>
              <a:gd name="adj1" fmla="val -54509"/>
              <a:gd name="adj2" fmla="val 1045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dirty="0">
                <a:solidFill>
                  <a:schemeClr val="bg1"/>
                </a:solidFill>
                <a:latin typeface="Wingdings" charset="0"/>
                <a:cs typeface="Wingdings" charset="0"/>
              </a:rPr>
              <a:t></a:t>
            </a:r>
            <a:r>
              <a:rPr lang="en-US" dirty="0">
                <a:solidFill>
                  <a:schemeClr val="bg1"/>
                </a:solidFill>
                <a:latin typeface="Zapf Dingbats" charset="0"/>
                <a:cs typeface="Zapf Dingbats" charset="0"/>
              </a:rPr>
              <a:t>✜</a:t>
            </a:r>
            <a:r>
              <a:rPr lang="en-US" dirty="0" err="1">
                <a:solidFill>
                  <a:schemeClr val="bg1"/>
                </a:solidFill>
                <a:latin typeface="Lucida Grande" charset="0"/>
                <a:cs typeface="Lucida Grande" charset="0"/>
              </a:rPr>
              <a:t>Θ</a:t>
            </a:r>
            <a:r>
              <a:rPr lang="en-US" dirty="0">
                <a:solidFill>
                  <a:schemeClr val="bg1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♬♬</a:t>
            </a:r>
            <a:r>
              <a:rPr lang="en-US" dirty="0" err="1">
                <a:solidFill>
                  <a:schemeClr val="bg1"/>
                </a:solidFill>
                <a:latin typeface="ＭＳ ゴシック" charset="0"/>
                <a:ea typeface="ＭＳ ゴシック" charset="0"/>
                <a:cs typeface="ＭＳ ゴシック" charset="0"/>
              </a:rPr>
              <a:t>ţğ</a:t>
            </a:r>
            <a:r>
              <a:rPr lang="en-US" dirty="0">
                <a:solidFill>
                  <a:schemeClr val="bg1"/>
                </a:solidFill>
                <a:latin typeface="Lucida Grande" charset="0"/>
                <a:cs typeface="Lucida Grande" charset="0"/>
              </a:rPr>
              <a:t>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499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t="57803" r="34604" b="30595"/>
          <a:stretch>
            <a:fillRect/>
          </a:stretch>
        </p:blipFill>
        <p:spPr bwMode="auto">
          <a:xfrm>
            <a:off x="3200400" y="2743200"/>
            <a:ext cx="472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t="51038" r="34604" b="41229"/>
          <a:stretch>
            <a:fillRect/>
          </a:stretch>
        </p:blipFill>
        <p:spPr bwMode="auto">
          <a:xfrm>
            <a:off x="3200400" y="2057400"/>
            <a:ext cx="472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t="42336" r="34604" b="48962"/>
          <a:stretch>
            <a:fillRect/>
          </a:stretch>
        </p:blipFill>
        <p:spPr bwMode="auto">
          <a:xfrm>
            <a:off x="3200400" y="1143000"/>
            <a:ext cx="472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4998" name="Group 8"/>
          <p:cNvGrpSpPr>
            <a:grpSpLocks/>
          </p:cNvGrpSpPr>
          <p:nvPr/>
        </p:nvGrpSpPr>
        <p:grpSpPr bwMode="auto">
          <a:xfrm>
            <a:off x="4114800" y="4419600"/>
            <a:ext cx="2838450" cy="2011363"/>
            <a:chOff x="2381" y="1116"/>
            <a:chExt cx="1788" cy="1267"/>
          </a:xfrm>
        </p:grpSpPr>
        <p:pic>
          <p:nvPicPr>
            <p:cNvPr id="85009" name="Picture 9" descr="oicomputer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CFCEC"/>
                </a:clrFrom>
                <a:clrTo>
                  <a:srgbClr val="FCFCE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18"/>
            <a:stretch>
              <a:fillRect/>
            </a:stretch>
          </p:blipFill>
          <p:spPr bwMode="auto">
            <a:xfrm>
              <a:off x="2381" y="1116"/>
              <a:ext cx="1788" cy="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10" name="Rectangle 10"/>
            <p:cNvSpPr>
              <a:spLocks noChangeArrowheads="1"/>
            </p:cNvSpPr>
            <p:nvPr/>
          </p:nvSpPr>
          <p:spPr bwMode="auto">
            <a:xfrm>
              <a:off x="2932" y="1267"/>
              <a:ext cx="639" cy="4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4999" name="Picture 14" descr="j01345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227" t="32780" r="-115227"/>
          <a:stretch>
            <a:fillRect/>
          </a:stretch>
        </p:blipFill>
        <p:spPr bwMode="auto">
          <a:xfrm>
            <a:off x="-914400" y="4800600"/>
            <a:ext cx="40386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0" name="AutoShape 12"/>
          <p:cNvSpPr>
            <a:spLocks noChangeArrowheads="1"/>
          </p:cNvSpPr>
          <p:nvPr/>
        </p:nvSpPr>
        <p:spPr bwMode="auto">
          <a:xfrm>
            <a:off x="3505200" y="5334000"/>
            <a:ext cx="665163" cy="320675"/>
          </a:xfrm>
          <a:prstGeom prst="rightArrow">
            <a:avLst>
              <a:gd name="adj1" fmla="val 50000"/>
              <a:gd name="adj2" fmla="val 5185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1" name="AutoShape 12"/>
          <p:cNvSpPr>
            <a:spLocks noChangeArrowheads="1"/>
          </p:cNvSpPr>
          <p:nvPr/>
        </p:nvSpPr>
        <p:spPr bwMode="auto">
          <a:xfrm>
            <a:off x="6934200" y="5334000"/>
            <a:ext cx="665163" cy="320675"/>
          </a:xfrm>
          <a:prstGeom prst="rightArrow">
            <a:avLst>
              <a:gd name="adj1" fmla="val 50000"/>
              <a:gd name="adj2" fmla="val 5185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2" name="AutoShape 12"/>
          <p:cNvSpPr>
            <a:spLocks noChangeArrowheads="1"/>
          </p:cNvSpPr>
          <p:nvPr/>
        </p:nvSpPr>
        <p:spPr bwMode="auto">
          <a:xfrm rot="5400000">
            <a:off x="5161756" y="3829844"/>
            <a:ext cx="665163" cy="320675"/>
          </a:xfrm>
          <a:prstGeom prst="rightArrow">
            <a:avLst>
              <a:gd name="adj1" fmla="val 50000"/>
              <a:gd name="adj2" fmla="val 5185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003" name="AutoShape 15"/>
          <p:cNvSpPr>
            <a:spLocks noChangeArrowheads="1"/>
          </p:cNvSpPr>
          <p:nvPr/>
        </p:nvSpPr>
        <p:spPr bwMode="auto">
          <a:xfrm>
            <a:off x="914400" y="3352800"/>
            <a:ext cx="1460500" cy="1055688"/>
          </a:xfrm>
          <a:prstGeom prst="cloud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85004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60801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5" name="TextBox 15"/>
          <p:cNvSpPr txBox="1">
            <a:spLocks noChangeArrowheads="1"/>
          </p:cNvSpPr>
          <p:nvPr/>
        </p:nvSpPr>
        <p:spPr bwMode="auto">
          <a:xfrm>
            <a:off x="3276600" y="1219200"/>
            <a:ext cx="4114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latin typeface="Wingdings" charset="0"/>
                <a:cs typeface="Wingdings" charset="0"/>
              </a:rPr>
              <a:t></a:t>
            </a:r>
            <a:r>
              <a:rPr lang="en-US" sz="1800">
                <a:latin typeface="Zapf Dingbats" charset="0"/>
                <a:cs typeface="Zapf Dingbats" charset="0"/>
              </a:rPr>
              <a:t>✜</a:t>
            </a:r>
            <a:r>
              <a:rPr lang="en-US" sz="1800">
                <a:latin typeface="Lucida Grande" charset="0"/>
                <a:cs typeface="Lucida Grande" charset="0"/>
              </a:rPr>
              <a:t>Θ</a:t>
            </a:r>
            <a:r>
              <a:rPr lang="en-US" sz="1800">
                <a:latin typeface="ＭＳ ゴシック" charset="0"/>
                <a:ea typeface="ＭＳ ゴシック" charset="0"/>
                <a:cs typeface="ＭＳ ゴシック" charset="0"/>
              </a:rPr>
              <a:t>♬♬ţğ</a:t>
            </a:r>
            <a:r>
              <a:rPr lang="en-US" sz="1800">
                <a:latin typeface="Lucida Grande" charset="0"/>
                <a:cs typeface="Lucida Grande" charset="0"/>
              </a:rPr>
              <a:t>√∞</a:t>
            </a:r>
            <a:r>
              <a:rPr lang="en-US" sz="1800">
                <a:latin typeface="Wingdings" charset="0"/>
                <a:cs typeface="Wingdings" charset="0"/>
              </a:rPr>
              <a:t>§</a:t>
            </a:r>
            <a:r>
              <a:rPr lang="en-US" sz="1800">
                <a:latin typeface="Lucida Grande" charset="0"/>
                <a:cs typeface="Lucida Grande" charset="0"/>
              </a:rPr>
              <a:t>®ÇĤĪ</a:t>
            </a:r>
            <a:r>
              <a:rPr lang="en-US" sz="1800">
                <a:latin typeface="Zapf Dingbats" charset="0"/>
                <a:cs typeface="Zapf Dingbats" charset="0"/>
              </a:rPr>
              <a:t>✜★</a:t>
            </a:r>
            <a:r>
              <a:rPr lang="en-US" sz="1800">
                <a:latin typeface="Wingdings" charset="0"/>
                <a:cs typeface="Wingdings" charset="0"/>
              </a:rPr>
              <a:t></a:t>
            </a:r>
            <a:r>
              <a:rPr lang="en-US" sz="1800">
                <a:latin typeface="ＭＳ ゴシック" charset="0"/>
                <a:ea typeface="ＭＳ ゴシック" charset="0"/>
                <a:cs typeface="ＭＳ ゴシック" charset="0"/>
              </a:rPr>
              <a:t>♬☐</a:t>
            </a:r>
            <a:r>
              <a:rPr lang="en-US" sz="1800">
                <a:latin typeface="Zapf Dingbats" charset="0"/>
                <a:cs typeface="Zapf Dingbats" charset="0"/>
              </a:rPr>
              <a:t>✓✓</a:t>
            </a:r>
          </a:p>
          <a:p>
            <a:r>
              <a:rPr lang="en-US" sz="1800">
                <a:latin typeface="ＭＳ ゴシック" charset="0"/>
                <a:ea typeface="ＭＳ ゴシック" charset="0"/>
                <a:cs typeface="ＭＳ ゴシック" charset="0"/>
              </a:rPr>
              <a:t>ţğ</a:t>
            </a:r>
            <a:r>
              <a:rPr lang="en-US" sz="1800">
                <a:latin typeface="Lucida Grande" charset="0"/>
                <a:cs typeface="Lucida Grande" charset="0"/>
              </a:rPr>
              <a:t></a:t>
            </a:r>
            <a:r>
              <a:rPr lang="en-US" sz="1800">
                <a:latin typeface="Zapf Dingbats" charset="0"/>
                <a:cs typeface="Zapf Dingbats" charset="0"/>
              </a:rPr>
              <a:t>★</a:t>
            </a:r>
            <a:r>
              <a:rPr lang="en-US" sz="1800">
                <a:latin typeface="Wingdings" charset="0"/>
                <a:cs typeface="Wingdings" charset="0"/>
              </a:rPr>
              <a:t></a:t>
            </a:r>
            <a:r>
              <a:rPr lang="en-US" sz="1800">
                <a:latin typeface="Zapf Dingbats" charset="0"/>
                <a:cs typeface="Zapf Dingbats" charset="0"/>
              </a:rPr>
              <a:t>✜</a:t>
            </a:r>
            <a:r>
              <a:rPr lang="en-US" sz="1800">
                <a:latin typeface="Wingdings" charset="0"/>
                <a:cs typeface="Wingdings" charset="0"/>
              </a:rPr>
              <a:t></a:t>
            </a:r>
            <a:endParaRPr lang="en-US" sz="1800">
              <a:latin typeface="Zapf Dingbats" charset="0"/>
              <a:cs typeface="Zapf Dingbats" charset="0"/>
            </a:endParaRPr>
          </a:p>
        </p:txBody>
      </p:sp>
      <p:sp>
        <p:nvSpPr>
          <p:cNvPr id="85006" name="TextBox 16"/>
          <p:cNvSpPr txBox="1">
            <a:spLocks noChangeArrowheads="1"/>
          </p:cNvSpPr>
          <p:nvPr/>
        </p:nvSpPr>
        <p:spPr bwMode="auto">
          <a:xfrm>
            <a:off x="3276600" y="2057400"/>
            <a:ext cx="3860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latin typeface="Wingdings" charset="0"/>
                <a:cs typeface="Wingdings" charset="0"/>
              </a:rPr>
              <a:t></a:t>
            </a:r>
            <a:r>
              <a:rPr lang="en-US" sz="1800">
                <a:latin typeface="Zapf Dingbats" charset="0"/>
                <a:cs typeface="Zapf Dingbats" charset="0"/>
              </a:rPr>
              <a:t>✪✚✜Δ</a:t>
            </a:r>
            <a:r>
              <a:rPr lang="en-US" sz="1800">
                <a:latin typeface="Lucida Grande" charset="0"/>
                <a:cs typeface="Lucida Grande" charset="0"/>
              </a:rPr>
              <a:t>ΤΟŨŸÏĞÊϖυτρ℠≠⅛⌫</a:t>
            </a:r>
            <a:r>
              <a:rPr lang="en-US" sz="1800">
                <a:latin typeface="Wingdings" charset="0"/>
                <a:cs typeface="Wingdings" charset="0"/>
              </a:rPr>
              <a:t>Γ</a:t>
            </a:r>
          </a:p>
          <a:p>
            <a:r>
              <a:rPr lang="en-US" sz="1800">
                <a:latin typeface="ＭＳ ゴシック" charset="0"/>
                <a:ea typeface="ＭＳ ゴシック" charset="0"/>
                <a:cs typeface="ＭＳ ゴシック" charset="0"/>
              </a:rPr>
              <a:t>≠=⅚</a:t>
            </a:r>
            <a:r>
              <a:rPr lang="en-US" sz="1800">
                <a:latin typeface="Lucida Grande" charset="0"/>
                <a:cs typeface="Lucida Grande" charset="0"/>
              </a:rPr>
              <a:t>©§</a:t>
            </a:r>
            <a:r>
              <a:rPr lang="en-US" sz="1800">
                <a:latin typeface="Zapf Dingbats" charset="0"/>
                <a:cs typeface="Zapf Dingbats" charset="0"/>
              </a:rPr>
              <a:t>★✓♪</a:t>
            </a:r>
            <a:r>
              <a:rPr lang="en-US" sz="1800">
                <a:latin typeface="Lucida Grande" charset="0"/>
                <a:cs typeface="Lucida Grande" charset="0"/>
              </a:rPr>
              <a:t>ΒΓΕ</a:t>
            </a:r>
            <a:r>
              <a:rPr lang="en-US" sz="1800">
                <a:latin typeface="Wingdings" charset="0"/>
                <a:cs typeface="Wingdings" charset="0"/>
              </a:rPr>
              <a:t></a:t>
            </a:r>
            <a:r>
              <a:rPr lang="en-US" sz="1800">
                <a:latin typeface="Lucida Grande" charset="0"/>
                <a:cs typeface="Lucida Grande" charset="0"/>
              </a:rPr>
              <a:t>℠</a:t>
            </a:r>
            <a:endParaRPr lang="en-US" sz="1800"/>
          </a:p>
        </p:txBody>
      </p:sp>
      <p:sp>
        <p:nvSpPr>
          <p:cNvPr id="85007" name="TextBox 17"/>
          <p:cNvSpPr txBox="1">
            <a:spLocks noChangeArrowheads="1"/>
          </p:cNvSpPr>
          <p:nvPr/>
        </p:nvSpPr>
        <p:spPr bwMode="auto">
          <a:xfrm>
            <a:off x="3276600" y="2819400"/>
            <a:ext cx="4876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latin typeface="Lucida Grande" charset="0"/>
                <a:cs typeface="Lucida Grande" charset="0"/>
              </a:rPr>
              <a:t></a:t>
            </a:r>
            <a:r>
              <a:rPr lang="en-US" sz="1800">
                <a:latin typeface="Wingdings" charset="0"/>
                <a:cs typeface="Wingdings" charset="0"/>
              </a:rPr>
              <a:t></a:t>
            </a:r>
            <a:r>
              <a:rPr lang="en-US" sz="1800">
                <a:latin typeface="Zapf Dingbats" charset="0"/>
                <a:cs typeface="Zapf Dingbats" charset="0"/>
              </a:rPr>
              <a:t>✖Γ</a:t>
            </a:r>
            <a:r>
              <a:rPr lang="en-US" sz="1800">
                <a:latin typeface="ＭＳ ゴシック" charset="0"/>
                <a:ea typeface="ＭＳ ゴシック" charset="0"/>
                <a:cs typeface="ＭＳ ゴシック" charset="0"/>
              </a:rPr>
              <a:t>♫⅜±</a:t>
            </a:r>
            <a:r>
              <a:rPr lang="en-US" sz="1800">
                <a:latin typeface="Webdings" charset="0"/>
                <a:cs typeface="Webdings" charset="0"/>
              </a:rPr>
              <a:t></a:t>
            </a:r>
            <a:r>
              <a:rPr lang="en-US" sz="1800">
                <a:latin typeface="ＭＳ ゴシック" charset="0"/>
                <a:ea typeface="ＭＳ ゴシック" charset="0"/>
                <a:cs typeface="ＭＳ ゴシック" charset="0"/>
              </a:rPr>
              <a:t>⏎</a:t>
            </a:r>
            <a:r>
              <a:rPr lang="en-US" sz="1800">
                <a:latin typeface="Lucida Grande" charset="0"/>
                <a:cs typeface="Lucida Grande" charset="0"/>
              </a:rPr>
              <a:t>↵⏏</a:t>
            </a:r>
            <a:r>
              <a:rPr lang="en-US" sz="1800">
                <a:latin typeface="Wingdings" charset="0"/>
                <a:cs typeface="Wingdings" charset="0"/>
              </a:rPr>
              <a:t></a:t>
            </a:r>
            <a:r>
              <a:rPr lang="en-US" sz="1800">
                <a:latin typeface="ＭＳ ゴシック" charset="0"/>
                <a:ea typeface="ＭＳ ゴシック" charset="0"/>
                <a:cs typeface="ＭＳ ゴシック" charset="0"/>
              </a:rPr>
              <a:t>☐ģğğğμλκσςτ</a:t>
            </a:r>
            <a:r>
              <a:rPr lang="en-US" sz="1800">
                <a:latin typeface="Wingdings" charset="0"/>
                <a:cs typeface="Wingdings" charset="0"/>
              </a:rPr>
              <a:t></a:t>
            </a:r>
          </a:p>
          <a:p>
            <a:r>
              <a:rPr lang="en-US" sz="1800">
                <a:latin typeface="Wingdings" charset="0"/>
                <a:cs typeface="Wingdings" charset="0"/>
              </a:rPr>
              <a:t></a:t>
            </a:r>
            <a:r>
              <a:rPr lang="en-US" sz="1800">
                <a:latin typeface="ＭＳ ゴシック" charset="0"/>
                <a:ea typeface="ＭＳ ゴシック" charset="0"/>
                <a:cs typeface="ＭＳ ゴシック" charset="0"/>
              </a:rPr>
              <a:t>⏎</a:t>
            </a:r>
            <a:r>
              <a:rPr lang="en-US" sz="1800">
                <a:latin typeface="Wingdings" charset="0"/>
                <a:cs typeface="Wingdings" charset="0"/>
              </a:rPr>
              <a:t></a:t>
            </a:r>
            <a:r>
              <a:rPr lang="en-US" sz="1800">
                <a:latin typeface="Lucida Grande" charset="0"/>
                <a:cs typeface="Lucida Grande" charset="0"/>
              </a:rPr>
              <a:t>⌥°¶§ΥΦΦΦ</a:t>
            </a:r>
            <a:r>
              <a:rPr lang="en-US" sz="1800">
                <a:latin typeface="Zapf Dingbats" charset="0"/>
                <a:cs typeface="Zapf Dingbats" charset="0"/>
              </a:rPr>
              <a:t>✗✕</a:t>
            </a:r>
            <a:r>
              <a:rPr lang="en-US" sz="1800">
                <a:latin typeface="ＭＳ ゴシック" charset="0"/>
                <a:ea typeface="ＭＳ ゴシック" charset="0"/>
                <a:cs typeface="ＭＳ ゴシック" charset="0"/>
              </a:rPr>
              <a:t>☐</a:t>
            </a:r>
            <a:r>
              <a:rPr lang="en-US" sz="1800">
                <a:latin typeface="Wingdings" charset="0"/>
                <a:cs typeface="Wingdings" charset="0"/>
              </a:rPr>
              <a:t></a:t>
            </a:r>
            <a:endParaRPr lang="en-US" sz="1800"/>
          </a:p>
        </p:txBody>
      </p:sp>
      <p:pic>
        <p:nvPicPr>
          <p:cNvPr id="19" name="Picture 18" descr="MC90043485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800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Semantic Search: a definition </a:t>
            </a:r>
            <a:endParaRPr lang="de-DE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6" name="Content Placeholder 2"/>
          <p:cNvSpPr>
            <a:spLocks noGrp="1"/>
          </p:cNvSpPr>
          <p:nvPr>
            <p:ph idx="4294967295"/>
          </p:nvPr>
        </p:nvSpPr>
        <p:spPr>
          <a:xfrm>
            <a:off x="549275" y="1220788"/>
            <a:ext cx="8061325" cy="486568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Semantic search is a retrieval paradigm where</a:t>
            </a:r>
          </a:p>
          <a:p>
            <a:pPr lvl="1">
              <a:defRPr/>
            </a:pPr>
            <a:r>
              <a:rPr lang="en-US" dirty="0" smtClean="0"/>
              <a:t>User intent and resources are represented using </a:t>
            </a:r>
            <a:r>
              <a:rPr lang="en-US" i="1" dirty="0" smtClean="0"/>
              <a:t>semantic models</a:t>
            </a:r>
          </a:p>
          <a:p>
            <a:pPr lvl="2">
              <a:defRPr/>
            </a:pPr>
            <a:r>
              <a:rPr lang="en-US" dirty="0" smtClean="0"/>
              <a:t>Not just symbolic representations</a:t>
            </a:r>
          </a:p>
          <a:p>
            <a:pPr lvl="1">
              <a:defRPr/>
            </a:pPr>
            <a:r>
              <a:rPr lang="en-US" dirty="0" smtClean="0"/>
              <a:t>Semantic models are exploited in the matching and ranking of resources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Often a hybrid of document and data retrieval</a:t>
            </a:r>
          </a:p>
          <a:p>
            <a:pPr lvl="1">
              <a:defRPr/>
            </a:pPr>
            <a:r>
              <a:rPr lang="en-US" dirty="0"/>
              <a:t>Documents with metadata</a:t>
            </a:r>
          </a:p>
          <a:p>
            <a:pPr lvl="2">
              <a:defRPr/>
            </a:pPr>
            <a:r>
              <a:rPr lang="en-US" dirty="0" smtClean="0"/>
              <a:t>Metadata may be embedded</a:t>
            </a:r>
            <a:r>
              <a:rPr lang="en-US" b="1" dirty="0" smtClean="0"/>
              <a:t> </a:t>
            </a:r>
            <a:r>
              <a:rPr lang="en-US" dirty="0" smtClean="0"/>
              <a:t>inside the document</a:t>
            </a:r>
          </a:p>
          <a:p>
            <a:pPr lvl="2">
              <a:defRPr/>
            </a:pPr>
            <a:r>
              <a:rPr lang="en-US" i="1" dirty="0" smtClean="0"/>
              <a:t>I’m </a:t>
            </a:r>
            <a:r>
              <a:rPr lang="en-US" i="1" dirty="0"/>
              <a:t>looking for </a:t>
            </a:r>
            <a:r>
              <a:rPr lang="en-US" b="1" i="1" dirty="0"/>
              <a:t>documents</a:t>
            </a:r>
            <a:r>
              <a:rPr lang="en-US" i="1" dirty="0"/>
              <a:t> that mention countries in Africa</a:t>
            </a:r>
            <a:r>
              <a:rPr lang="en-US" i="1" dirty="0" smtClean="0"/>
              <a:t>.</a:t>
            </a:r>
            <a:endParaRPr lang="en-US" i="1" dirty="0"/>
          </a:p>
          <a:p>
            <a:pPr lvl="1">
              <a:defRPr/>
            </a:pPr>
            <a:r>
              <a:rPr lang="en-US" dirty="0"/>
              <a:t>Data retrieval</a:t>
            </a:r>
          </a:p>
          <a:p>
            <a:pPr lvl="2">
              <a:defRPr/>
            </a:pPr>
            <a:r>
              <a:rPr lang="en-US" dirty="0"/>
              <a:t>Structured data, but searchable text fields</a:t>
            </a:r>
          </a:p>
          <a:p>
            <a:pPr lvl="2">
              <a:defRPr/>
            </a:pPr>
            <a:r>
              <a:rPr lang="en-US" i="1" dirty="0"/>
              <a:t>I’m looking for </a:t>
            </a:r>
            <a:r>
              <a:rPr lang="en-US" b="1" i="1" dirty="0"/>
              <a:t>directors</a:t>
            </a:r>
            <a:r>
              <a:rPr lang="en-US" i="1" dirty="0"/>
              <a:t>, who have directed movies where the synopsis mentions dinosaurs</a:t>
            </a:r>
            <a:r>
              <a:rPr lang="en-US" i="1" dirty="0" smtClean="0"/>
              <a:t>.</a:t>
            </a:r>
          </a:p>
          <a:p>
            <a:pPr lvl="2">
              <a:defRPr/>
            </a:pPr>
            <a:endParaRPr lang="en-US" i="1" dirty="0"/>
          </a:p>
          <a:p>
            <a:pPr>
              <a:defRPr/>
            </a:pPr>
            <a:r>
              <a:rPr lang="en-US" dirty="0"/>
              <a:t>Wide range of semantic search systems</a:t>
            </a:r>
          </a:p>
          <a:p>
            <a:pPr lvl="1">
              <a:defRPr/>
            </a:pPr>
            <a:r>
              <a:rPr lang="en-US" dirty="0"/>
              <a:t>Employ different semantic models, possibly at different steps of the search process and in order to support different tasks</a:t>
            </a:r>
          </a:p>
          <a:p>
            <a:pPr lvl="2">
              <a:defRPr/>
            </a:pPr>
            <a:endParaRPr lang="en-US" i="1" dirty="0"/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Yahoo!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Labs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Barcelona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49275" y="1220788"/>
            <a:ext cx="8061325" cy="4865687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Established January, 2006</a:t>
            </a:r>
          </a:p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Led by Ricardo Baeza-Yates</a:t>
            </a:r>
          </a:p>
          <a:p>
            <a:pPr eaLnBrk="1" hangingPunct="1"/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Research areas</a:t>
            </a:r>
          </a:p>
          <a:p>
            <a:pPr lvl="1" eaLnBrk="1" hangingPunct="1"/>
            <a:r>
              <a:rPr lang="en-US" sz="1800">
                <a:latin typeface="Arial" charset="0"/>
                <a:ea typeface="ＭＳ Ｐゴシック" charset="0"/>
              </a:rPr>
              <a:t>Web Mining </a:t>
            </a:r>
          </a:p>
          <a:p>
            <a:pPr lvl="2" eaLnBrk="1" hangingPunct="1"/>
            <a:r>
              <a:rPr lang="en-US" sz="1600">
                <a:latin typeface="Arial" charset="0"/>
                <a:ea typeface="ＭＳ Ｐゴシック" charset="0"/>
              </a:rPr>
              <a:t>content, structure, usage</a:t>
            </a:r>
          </a:p>
          <a:p>
            <a:pPr lvl="1" eaLnBrk="1" hangingPunct="1"/>
            <a:r>
              <a:rPr lang="en-US" sz="1800">
                <a:latin typeface="Arial" charset="0"/>
                <a:ea typeface="ＭＳ Ｐゴシック" charset="0"/>
              </a:rPr>
              <a:t>Social Media</a:t>
            </a:r>
          </a:p>
          <a:p>
            <a:pPr lvl="1" eaLnBrk="1" hangingPunct="1"/>
            <a:r>
              <a:rPr lang="en-US" sz="1800">
                <a:latin typeface="Arial" charset="0"/>
                <a:ea typeface="ＭＳ Ｐゴシック" charset="0"/>
              </a:rPr>
              <a:t>Distributed Systems</a:t>
            </a:r>
          </a:p>
          <a:p>
            <a:pPr lvl="1" eaLnBrk="1" hangingPunct="1"/>
            <a:r>
              <a:rPr lang="en-US" sz="1800">
                <a:latin typeface="Arial" charset="0"/>
                <a:ea typeface="ＭＳ Ｐゴシック" charset="0"/>
              </a:rPr>
              <a:t>Semantic Search</a:t>
            </a:r>
          </a:p>
          <a:p>
            <a:pPr eaLnBrk="1" hangingPunct="1"/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724400"/>
            <a:ext cx="524986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219200"/>
            <a:ext cx="47625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charset="0"/>
                <a:ea typeface="ＭＳ Ｐゴシック" charset="0"/>
                <a:cs typeface="ＭＳ Ｐゴシック" charset="0"/>
              </a:rPr>
              <a:t>Semantic Search –  a process view</a:t>
            </a:r>
          </a:p>
        </p:txBody>
      </p:sp>
      <p:sp>
        <p:nvSpPr>
          <p:cNvPr id="88" name="Rechteck 87"/>
          <p:cNvSpPr/>
          <p:nvPr/>
        </p:nvSpPr>
        <p:spPr>
          <a:xfrm>
            <a:off x="500063" y="1851025"/>
            <a:ext cx="3071812" cy="43576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9" name="Rechteck 88"/>
          <p:cNvSpPr/>
          <p:nvPr/>
        </p:nvSpPr>
        <p:spPr>
          <a:xfrm>
            <a:off x="4214813" y="1993900"/>
            <a:ext cx="2500312" cy="37861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aphicFrame>
        <p:nvGraphicFramePr>
          <p:cNvPr id="90" name="Diagramm 89"/>
          <p:cNvGraphicFramePr/>
          <p:nvPr/>
        </p:nvGraphicFramePr>
        <p:xfrm>
          <a:off x="714348" y="2065351"/>
          <a:ext cx="2714644" cy="4071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1" name="Gerade Verbindung 90"/>
          <p:cNvCxnSpPr/>
          <p:nvPr/>
        </p:nvCxnSpPr>
        <p:spPr>
          <a:xfrm rot="10800000">
            <a:off x="357188" y="5494338"/>
            <a:ext cx="285750" cy="158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/>
          <p:cNvCxnSpPr/>
          <p:nvPr/>
        </p:nvCxnSpPr>
        <p:spPr>
          <a:xfrm rot="5400000" flipH="1" flipV="1">
            <a:off x="-1142206" y="3994944"/>
            <a:ext cx="299878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>
            <a:off x="357188" y="2493963"/>
            <a:ext cx="357187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45"/>
          <p:cNvGrpSpPr>
            <a:grpSpLocks/>
          </p:cNvGrpSpPr>
          <p:nvPr/>
        </p:nvGrpSpPr>
        <p:grpSpPr bwMode="auto">
          <a:xfrm>
            <a:off x="4429125" y="2279650"/>
            <a:ext cx="2044700" cy="3255963"/>
            <a:chOff x="4429124" y="2071678"/>
            <a:chExt cx="2045383" cy="3255256"/>
          </a:xfrm>
        </p:grpSpPr>
        <p:grpSp>
          <p:nvGrpSpPr>
            <p:cNvPr id="89129" name="Gruppieren 58"/>
            <p:cNvGrpSpPr>
              <a:grpSpLocks/>
            </p:cNvGrpSpPr>
            <p:nvPr/>
          </p:nvGrpSpPr>
          <p:grpSpPr bwMode="auto">
            <a:xfrm>
              <a:off x="4429129" y="3000373"/>
              <a:ext cx="2045385" cy="1656590"/>
              <a:chOff x="5072066" y="2500306"/>
              <a:chExt cx="2286016" cy="1857388"/>
            </a:xfrm>
          </p:grpSpPr>
          <p:sp>
            <p:nvSpPr>
              <p:cNvPr id="114" name="Ellipse 113"/>
              <p:cNvSpPr/>
              <p:nvPr/>
            </p:nvSpPr>
            <p:spPr>
              <a:xfrm>
                <a:off x="5787328" y="4071402"/>
                <a:ext cx="285751" cy="2865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5072060" y="3215445"/>
                <a:ext cx="285752" cy="28472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5501575" y="2713616"/>
                <a:ext cx="285752" cy="286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000310" y="3500171"/>
                <a:ext cx="285751" cy="286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072323" y="3642534"/>
                <a:ext cx="285751" cy="286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5286818" y="3715495"/>
                <a:ext cx="285751" cy="28472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6571814" y="4000221"/>
                <a:ext cx="285751" cy="2865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6215067" y="2500072"/>
                <a:ext cx="285752" cy="2865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6286062" y="3000121"/>
                <a:ext cx="285752" cy="2865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6930335" y="3071302"/>
                <a:ext cx="285751" cy="2865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cxnSp>
            <p:nvCxnSpPr>
              <p:cNvPr id="124" name="Gerade Verbindung 123"/>
              <p:cNvCxnSpPr>
                <a:stCxn id="116" idx="5"/>
                <a:endCxn id="117" idx="1"/>
              </p:cNvCxnSpPr>
              <p:nvPr/>
            </p:nvCxnSpPr>
            <p:spPr>
              <a:xfrm rot="16200000" flipH="1">
                <a:off x="5601975" y="3101948"/>
                <a:ext cx="583688" cy="2981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124"/>
              <p:cNvCxnSpPr>
                <a:stCxn id="116" idx="7"/>
                <a:endCxn id="121" idx="2"/>
              </p:cNvCxnSpPr>
              <p:nvPr/>
            </p:nvCxnSpPr>
            <p:spPr>
              <a:xfrm rot="5400000" flipH="1" flipV="1">
                <a:off x="5922955" y="2464211"/>
                <a:ext cx="113890" cy="4703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125"/>
              <p:cNvCxnSpPr>
                <a:stCxn id="119" idx="6"/>
                <a:endCxn id="117" idx="2"/>
              </p:cNvCxnSpPr>
              <p:nvPr/>
            </p:nvCxnSpPr>
            <p:spPr>
              <a:xfrm flipV="1">
                <a:off x="5572570" y="3642534"/>
                <a:ext cx="427741" cy="2153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126"/>
              <p:cNvCxnSpPr>
                <a:stCxn id="117" idx="5"/>
                <a:endCxn id="120" idx="1"/>
              </p:cNvCxnSpPr>
              <p:nvPr/>
            </p:nvCxnSpPr>
            <p:spPr>
              <a:xfrm rot="16200000" flipH="1">
                <a:off x="6280344" y="3708863"/>
                <a:ext cx="298962" cy="3691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127"/>
              <p:cNvCxnSpPr>
                <a:stCxn id="122" idx="5"/>
                <a:endCxn id="118" idx="1"/>
              </p:cNvCxnSpPr>
              <p:nvPr/>
            </p:nvCxnSpPr>
            <p:spPr>
              <a:xfrm rot="16200000" flipH="1">
                <a:off x="6602293" y="3172617"/>
                <a:ext cx="441325" cy="583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128"/>
              <p:cNvCxnSpPr>
                <a:stCxn id="123" idx="5"/>
                <a:endCxn id="118" idx="0"/>
              </p:cNvCxnSpPr>
              <p:nvPr/>
            </p:nvCxnSpPr>
            <p:spPr>
              <a:xfrm rot="16200000" flipH="1">
                <a:off x="7031070" y="3457519"/>
                <a:ext cx="327435" cy="425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Gerade Verbindung 129"/>
              <p:cNvCxnSpPr>
                <a:stCxn id="120" idx="7"/>
                <a:endCxn id="118" idx="3"/>
              </p:cNvCxnSpPr>
              <p:nvPr/>
            </p:nvCxnSpPr>
            <p:spPr>
              <a:xfrm rot="5400000" flipH="1" flipV="1">
                <a:off x="6888422" y="3816432"/>
                <a:ext cx="154819" cy="2981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130"/>
              <p:cNvCxnSpPr>
                <a:stCxn id="114" idx="0"/>
                <a:endCxn id="117" idx="4"/>
              </p:cNvCxnSpPr>
              <p:nvPr/>
            </p:nvCxnSpPr>
            <p:spPr>
              <a:xfrm rot="5400000" flipH="1" flipV="1">
                <a:off x="5894332" y="3821660"/>
                <a:ext cx="284726" cy="214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131"/>
              <p:cNvCxnSpPr>
                <a:stCxn id="115" idx="7"/>
                <a:endCxn id="116" idx="3"/>
              </p:cNvCxnSpPr>
              <p:nvPr/>
            </p:nvCxnSpPr>
            <p:spPr>
              <a:xfrm rot="5400000" flipH="1" flipV="1">
                <a:off x="5280216" y="2994192"/>
                <a:ext cx="297182" cy="2271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132"/>
              <p:cNvCxnSpPr>
                <a:stCxn id="115" idx="4"/>
                <a:endCxn id="119" idx="1"/>
              </p:cNvCxnSpPr>
              <p:nvPr/>
            </p:nvCxnSpPr>
            <p:spPr>
              <a:xfrm rot="16200000" flipH="1">
                <a:off x="5143605" y="3572390"/>
                <a:ext cx="256253" cy="1118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133"/>
              <p:cNvCxnSpPr>
                <a:stCxn id="121" idx="4"/>
                <a:endCxn id="122" idx="0"/>
              </p:cNvCxnSpPr>
              <p:nvPr/>
            </p:nvCxnSpPr>
            <p:spPr>
              <a:xfrm rot="16200000" flipH="1">
                <a:off x="6287556" y="2857852"/>
                <a:ext cx="213544" cy="709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Gerade Verbindung 95"/>
            <p:cNvCxnSpPr>
              <a:stCxn id="121" idx="5"/>
              <a:endCxn id="123" idx="1"/>
            </p:cNvCxnSpPr>
            <p:nvPr/>
          </p:nvCxnSpPr>
          <p:spPr>
            <a:xfrm rot="16200000" flipH="1">
              <a:off x="5733783" y="3153198"/>
              <a:ext cx="330128" cy="458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96"/>
            <p:cNvCxnSpPr>
              <a:stCxn id="114" idx="6"/>
              <a:endCxn id="120" idx="2"/>
            </p:cNvCxnSpPr>
            <p:nvPr/>
          </p:nvCxnSpPr>
          <p:spPr>
            <a:xfrm flipV="1">
              <a:off x="5323186" y="4465108"/>
              <a:ext cx="447825" cy="65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Ellipse 97"/>
            <p:cNvSpPr/>
            <p:nvPr/>
          </p:nvSpPr>
          <p:spPr>
            <a:xfrm>
              <a:off x="4857892" y="2285944"/>
              <a:ext cx="255673" cy="2555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99" name="Ellipse 98"/>
            <p:cNvSpPr/>
            <p:nvPr/>
          </p:nvSpPr>
          <p:spPr>
            <a:xfrm>
              <a:off x="5858351" y="2571632"/>
              <a:ext cx="255673" cy="2555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0" name="Ellipse 99"/>
            <p:cNvSpPr/>
            <p:nvPr/>
          </p:nvSpPr>
          <p:spPr>
            <a:xfrm>
              <a:off x="4643509" y="2785898"/>
              <a:ext cx="255672" cy="255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1" name="Ellipse 100"/>
            <p:cNvSpPr/>
            <p:nvPr/>
          </p:nvSpPr>
          <p:spPr>
            <a:xfrm>
              <a:off x="5429583" y="2071678"/>
              <a:ext cx="255673" cy="255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2" name="Ellipse 101"/>
            <p:cNvSpPr/>
            <p:nvPr/>
          </p:nvSpPr>
          <p:spPr>
            <a:xfrm>
              <a:off x="5000815" y="5071401"/>
              <a:ext cx="255673" cy="255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3" name="Ellipse 102"/>
            <p:cNvSpPr/>
            <p:nvPr/>
          </p:nvSpPr>
          <p:spPr>
            <a:xfrm>
              <a:off x="5572506" y="4785714"/>
              <a:ext cx="255673" cy="2555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104" name="Gerade Verbindung 103"/>
            <p:cNvCxnSpPr>
              <a:stCxn id="101" idx="5"/>
              <a:endCxn id="99" idx="1"/>
            </p:cNvCxnSpPr>
            <p:nvPr/>
          </p:nvCxnSpPr>
          <p:spPr>
            <a:xfrm rot="16200000" flipH="1">
              <a:off x="5610707" y="2325556"/>
              <a:ext cx="320605" cy="2477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/>
            <p:cNvCxnSpPr>
              <a:stCxn id="100" idx="4"/>
              <a:endCxn id="115" idx="0"/>
            </p:cNvCxnSpPr>
            <p:nvPr/>
          </p:nvCxnSpPr>
          <p:spPr>
            <a:xfrm rot="5400000">
              <a:off x="4365768" y="3233417"/>
              <a:ext cx="596770" cy="212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105"/>
            <p:cNvCxnSpPr>
              <a:stCxn id="100" idx="6"/>
              <a:endCxn id="121" idx="1"/>
            </p:cNvCxnSpPr>
            <p:nvPr/>
          </p:nvCxnSpPr>
          <p:spPr>
            <a:xfrm>
              <a:off x="4899181" y="2912870"/>
              <a:ext cx="590747" cy="1253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106"/>
            <p:cNvCxnSpPr>
              <a:stCxn id="100" idx="0"/>
              <a:endCxn id="98" idx="3"/>
            </p:cNvCxnSpPr>
            <p:nvPr/>
          </p:nvCxnSpPr>
          <p:spPr>
            <a:xfrm rot="5400000" flipH="1" flipV="1">
              <a:off x="4691227" y="2582708"/>
              <a:ext cx="282514" cy="123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107"/>
            <p:cNvCxnSpPr>
              <a:stCxn id="98" idx="7"/>
              <a:endCxn id="101" idx="2"/>
            </p:cNvCxnSpPr>
            <p:nvPr/>
          </p:nvCxnSpPr>
          <p:spPr>
            <a:xfrm rot="5400000" flipH="1" flipV="1">
              <a:off x="5189825" y="2084279"/>
              <a:ext cx="125386" cy="354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108"/>
            <p:cNvCxnSpPr>
              <a:stCxn id="101" idx="4"/>
              <a:endCxn id="121" idx="0"/>
            </p:cNvCxnSpPr>
            <p:nvPr/>
          </p:nvCxnSpPr>
          <p:spPr>
            <a:xfrm rot="16200000" flipH="1">
              <a:off x="5232060" y="2651776"/>
              <a:ext cx="672954" cy="238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/>
            <p:cNvCxnSpPr>
              <a:stCxn id="103" idx="3"/>
            </p:cNvCxnSpPr>
            <p:nvPr/>
          </p:nvCxnSpPr>
          <p:spPr>
            <a:xfrm rot="5400000">
              <a:off x="5270838" y="4876054"/>
              <a:ext cx="211091" cy="465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110"/>
            <p:cNvCxnSpPr>
              <a:stCxn id="103" idx="0"/>
              <a:endCxn id="120" idx="3"/>
            </p:cNvCxnSpPr>
            <p:nvPr/>
          </p:nvCxnSpPr>
          <p:spPr>
            <a:xfrm rot="5400000" flipH="1" flipV="1">
              <a:off x="5639267" y="4615858"/>
              <a:ext cx="230137" cy="1095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>
              <a:stCxn id="102" idx="0"/>
              <a:endCxn id="114" idx="4"/>
            </p:cNvCxnSpPr>
            <p:nvPr/>
          </p:nvCxnSpPr>
          <p:spPr>
            <a:xfrm rot="5400000" flipH="1" flipV="1">
              <a:off x="4954877" y="4830135"/>
              <a:ext cx="414247" cy="68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>
              <a:stCxn id="99" idx="5"/>
              <a:endCxn id="123" idx="0"/>
            </p:cNvCxnSpPr>
            <p:nvPr/>
          </p:nvCxnSpPr>
          <p:spPr>
            <a:xfrm rot="16200000" flipH="1">
              <a:off x="5787089" y="3077895"/>
              <a:ext cx="720569" cy="142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hteck 134"/>
          <p:cNvSpPr/>
          <p:nvPr/>
        </p:nvSpPr>
        <p:spPr>
          <a:xfrm>
            <a:off x="7072313" y="2136775"/>
            <a:ext cx="1785937" cy="1785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36" name="Rechteck 135"/>
          <p:cNvSpPr/>
          <p:nvPr/>
        </p:nvSpPr>
        <p:spPr>
          <a:xfrm>
            <a:off x="7072313" y="4208463"/>
            <a:ext cx="1785937" cy="13636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7" name="Document"/>
          <p:cNvSpPr>
            <a:spLocks noEditPoints="1" noChangeArrowheads="1"/>
          </p:cNvSpPr>
          <p:nvPr/>
        </p:nvSpPr>
        <p:spPr bwMode="auto">
          <a:xfrm>
            <a:off x="7870825" y="5284788"/>
            <a:ext cx="201613" cy="2095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38" name="Document"/>
          <p:cNvSpPr>
            <a:spLocks noEditPoints="1" noChangeArrowheads="1"/>
          </p:cNvSpPr>
          <p:nvPr/>
        </p:nvSpPr>
        <p:spPr bwMode="auto">
          <a:xfrm>
            <a:off x="8429625" y="5208588"/>
            <a:ext cx="166688" cy="214312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39" name="Document"/>
          <p:cNvSpPr>
            <a:spLocks noEditPoints="1" noChangeArrowheads="1"/>
          </p:cNvSpPr>
          <p:nvPr/>
        </p:nvSpPr>
        <p:spPr bwMode="auto">
          <a:xfrm>
            <a:off x="7905750" y="4565650"/>
            <a:ext cx="166688" cy="214313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40" name="Document"/>
          <p:cNvSpPr>
            <a:spLocks noEditPoints="1" noChangeArrowheads="1"/>
          </p:cNvSpPr>
          <p:nvPr/>
        </p:nvSpPr>
        <p:spPr bwMode="auto">
          <a:xfrm>
            <a:off x="7286625" y="4841875"/>
            <a:ext cx="171450" cy="223838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de-DE"/>
          </a:p>
        </p:txBody>
      </p:sp>
      <p:cxnSp>
        <p:nvCxnSpPr>
          <p:cNvPr id="141" name="Gerade Verbindung 140"/>
          <p:cNvCxnSpPr>
            <a:stCxn id="140" idx="3"/>
            <a:endCxn id="139" idx="1"/>
          </p:cNvCxnSpPr>
          <p:nvPr/>
        </p:nvCxnSpPr>
        <p:spPr>
          <a:xfrm flipV="1">
            <a:off x="7459663" y="4673600"/>
            <a:ext cx="446087" cy="277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Gerade Verbindung 141"/>
          <p:cNvCxnSpPr>
            <a:stCxn id="140" idx="3"/>
            <a:endCxn id="137" idx="2"/>
          </p:cNvCxnSpPr>
          <p:nvPr/>
        </p:nvCxnSpPr>
        <p:spPr>
          <a:xfrm>
            <a:off x="7459663" y="4951413"/>
            <a:ext cx="511175" cy="3333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Gerade Verbindung 142"/>
          <p:cNvCxnSpPr>
            <a:stCxn id="137" idx="3"/>
            <a:endCxn id="138" idx="1"/>
          </p:cNvCxnSpPr>
          <p:nvPr/>
        </p:nvCxnSpPr>
        <p:spPr>
          <a:xfrm flipV="1">
            <a:off x="8074025" y="5316538"/>
            <a:ext cx="355600" cy="71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4" name="Picture 4" descr="C:\Dokumente und Einstellungen\Administrator\Lokale Einstellungen\Temporary Internet Files\Content.IE5\CIT2S12D\MCj01557690000[1].wm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2454275"/>
            <a:ext cx="30638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5" descr="C:\Dokumente und Einstellungen\Administrator\Lokale Einstellungen\Temporary Internet Files\Content.IE5\49678DET\MCj01998710000[1].wm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3065463"/>
            <a:ext cx="414337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Picture 6" descr="C:\Dokumente und Einstellungen\Administrator\Lokale Einstellungen\Temporary Internet Files\Content.IE5\Y8XDZ0SE\MCj02403970000[1].wm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8" y="2849563"/>
            <a:ext cx="4191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7" descr="C:\Dokumente und Einstellungen\Administrator\Lokale Einstellungen\Temporary Internet Files\Content.IE5\CIT2S12D\MCj04320490000[1].wm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578100"/>
            <a:ext cx="3714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9" descr="C:\Programme\Microsoft Office\MEDIA\CAGCAT10\j0185604.wm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8" y="3451225"/>
            <a:ext cx="315912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9" name="Gerade Verbindung 148"/>
          <p:cNvCxnSpPr>
            <a:stCxn id="147" idx="3"/>
          </p:cNvCxnSpPr>
          <p:nvPr/>
        </p:nvCxnSpPr>
        <p:spPr>
          <a:xfrm flipV="1">
            <a:off x="7658100" y="2701925"/>
            <a:ext cx="223838" cy="69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Gerade Verbindung 149"/>
          <p:cNvCxnSpPr>
            <a:stCxn id="148" idx="3"/>
            <a:endCxn id="146" idx="2"/>
          </p:cNvCxnSpPr>
          <p:nvPr/>
        </p:nvCxnSpPr>
        <p:spPr>
          <a:xfrm flipV="1">
            <a:off x="8293100" y="3208338"/>
            <a:ext cx="331788" cy="406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Gerade Verbindung 150"/>
          <p:cNvCxnSpPr>
            <a:stCxn id="145" idx="3"/>
            <a:endCxn id="148" idx="1"/>
          </p:cNvCxnSpPr>
          <p:nvPr/>
        </p:nvCxnSpPr>
        <p:spPr>
          <a:xfrm>
            <a:off x="7629525" y="3290888"/>
            <a:ext cx="347663" cy="323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Gerade Verbindung 151"/>
          <p:cNvCxnSpPr>
            <a:stCxn id="144" idx="2"/>
            <a:endCxn id="148" idx="0"/>
          </p:cNvCxnSpPr>
          <p:nvPr/>
        </p:nvCxnSpPr>
        <p:spPr>
          <a:xfrm rot="16200000" flipH="1">
            <a:off x="7706519" y="3023394"/>
            <a:ext cx="696912" cy="158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Gerade Verbindung 152"/>
          <p:cNvCxnSpPr>
            <a:stCxn id="144" idx="3"/>
            <a:endCxn id="146" idx="0"/>
          </p:cNvCxnSpPr>
          <p:nvPr/>
        </p:nvCxnSpPr>
        <p:spPr>
          <a:xfrm>
            <a:off x="8129588" y="2603500"/>
            <a:ext cx="495300" cy="246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Pfeil nach links und rechts 153"/>
          <p:cNvSpPr/>
          <p:nvPr/>
        </p:nvSpPr>
        <p:spPr>
          <a:xfrm>
            <a:off x="3643313" y="2351088"/>
            <a:ext cx="500062" cy="28575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5" name="Pfeil nach links und rechts 154"/>
          <p:cNvSpPr/>
          <p:nvPr/>
        </p:nvSpPr>
        <p:spPr>
          <a:xfrm>
            <a:off x="3643313" y="3279775"/>
            <a:ext cx="500062" cy="28575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6" name="Pfeil nach links und rechts 155"/>
          <p:cNvSpPr/>
          <p:nvPr/>
        </p:nvSpPr>
        <p:spPr>
          <a:xfrm>
            <a:off x="3643313" y="4208463"/>
            <a:ext cx="500062" cy="28575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7" name="Pfeil nach links und rechts 156"/>
          <p:cNvSpPr/>
          <p:nvPr/>
        </p:nvSpPr>
        <p:spPr>
          <a:xfrm>
            <a:off x="3643313" y="5208588"/>
            <a:ext cx="500062" cy="28575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8" name="Nach unten gekrümmter Pfeil 157"/>
          <p:cNvSpPr/>
          <p:nvPr/>
        </p:nvSpPr>
        <p:spPr>
          <a:xfrm rot="10800000">
            <a:off x="5786438" y="5780088"/>
            <a:ext cx="1571625" cy="357187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159" name="Nach oben gekrümmter Pfeil 158"/>
          <p:cNvSpPr/>
          <p:nvPr/>
        </p:nvSpPr>
        <p:spPr>
          <a:xfrm rot="10800000">
            <a:off x="5786438" y="1636713"/>
            <a:ext cx="1500187" cy="357187"/>
          </a:xfrm>
          <a:prstGeom prst="curved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160" name="Textfeld 159"/>
          <p:cNvSpPr txBox="1">
            <a:spLocks noChangeArrowheads="1"/>
          </p:cNvSpPr>
          <p:nvPr/>
        </p:nvSpPr>
        <p:spPr bwMode="auto">
          <a:xfrm>
            <a:off x="5500688" y="6137275"/>
            <a:ext cx="30718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400"/>
              <a:t>Document Representation</a:t>
            </a:r>
          </a:p>
        </p:txBody>
      </p:sp>
      <p:sp>
        <p:nvSpPr>
          <p:cNvPr id="161" name="Textfeld 160"/>
          <p:cNvSpPr txBox="1">
            <a:spLocks noChangeArrowheads="1"/>
          </p:cNvSpPr>
          <p:nvPr/>
        </p:nvSpPr>
        <p:spPr bwMode="auto">
          <a:xfrm>
            <a:off x="5429250" y="1350963"/>
            <a:ext cx="2571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400"/>
              <a:t>Knowledge Representation</a:t>
            </a:r>
          </a:p>
        </p:txBody>
      </p:sp>
      <p:sp>
        <p:nvSpPr>
          <p:cNvPr id="162" name="Document"/>
          <p:cNvSpPr>
            <a:spLocks noEditPoints="1" noChangeArrowheads="1"/>
          </p:cNvSpPr>
          <p:nvPr/>
        </p:nvSpPr>
        <p:spPr bwMode="auto">
          <a:xfrm>
            <a:off x="8429625" y="4708525"/>
            <a:ext cx="214313" cy="214313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de-DE"/>
          </a:p>
        </p:txBody>
      </p:sp>
      <p:cxnSp>
        <p:nvCxnSpPr>
          <p:cNvPr id="163" name="Gerade Verbindung 162"/>
          <p:cNvCxnSpPr>
            <a:stCxn id="139" idx="3"/>
            <a:endCxn id="162" idx="1"/>
          </p:cNvCxnSpPr>
          <p:nvPr/>
        </p:nvCxnSpPr>
        <p:spPr>
          <a:xfrm>
            <a:off x="8074025" y="4672013"/>
            <a:ext cx="357188" cy="144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feld 163"/>
          <p:cNvSpPr txBox="1">
            <a:spLocks noChangeArrowheads="1"/>
          </p:cNvSpPr>
          <p:nvPr/>
        </p:nvSpPr>
        <p:spPr bwMode="auto">
          <a:xfrm>
            <a:off x="4714875" y="1971675"/>
            <a:ext cx="1785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400"/>
              <a:t>Semantic Models</a:t>
            </a:r>
          </a:p>
        </p:txBody>
      </p:sp>
      <p:sp>
        <p:nvSpPr>
          <p:cNvPr id="165" name="Textfeld 164"/>
          <p:cNvSpPr txBox="1">
            <a:spLocks noChangeArrowheads="1"/>
          </p:cNvSpPr>
          <p:nvPr/>
        </p:nvSpPr>
        <p:spPr bwMode="auto">
          <a:xfrm>
            <a:off x="7358063" y="2114550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400"/>
              <a:t>Resources</a:t>
            </a:r>
          </a:p>
        </p:txBody>
      </p:sp>
      <p:sp>
        <p:nvSpPr>
          <p:cNvPr id="166" name="Textfeld 165"/>
          <p:cNvSpPr txBox="1">
            <a:spLocks noChangeArrowheads="1"/>
          </p:cNvSpPr>
          <p:nvPr/>
        </p:nvSpPr>
        <p:spPr bwMode="auto">
          <a:xfrm>
            <a:off x="7500938" y="4186238"/>
            <a:ext cx="1214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1400"/>
              <a:t>Documents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Graphic spid="90" grpId="0">
        <p:bldAsOne/>
      </p:bldGraphic>
      <p:bldP spid="135" grpId="0" animBg="1"/>
      <p:bldP spid="136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/>
      <p:bldP spid="161" grpId="0"/>
      <p:bldP spid="164" grpId="0"/>
      <p:bldP spid="165" grpId="0"/>
      <p:bldP spid="1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Information Extraction in Semantic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Making sense of </a:t>
            </a:r>
          </a:p>
          <a:p>
            <a:pPr lvl="1"/>
            <a:r>
              <a:rPr lang="en-US" dirty="0" smtClean="0"/>
              <a:t>Content </a:t>
            </a:r>
          </a:p>
          <a:p>
            <a:pPr lvl="2"/>
            <a:r>
              <a:rPr lang="en-US" dirty="0" smtClean="0"/>
              <a:t>Web, News, Twitter, email, etc.</a:t>
            </a:r>
          </a:p>
          <a:p>
            <a:pPr lvl="1"/>
            <a:r>
              <a:rPr lang="en-US" dirty="0" smtClean="0"/>
              <a:t>User behavior</a:t>
            </a:r>
          </a:p>
          <a:p>
            <a:pPr lvl="2"/>
            <a:r>
              <a:rPr lang="en-US" dirty="0" smtClean="0"/>
              <a:t>Not just queries, also interaction</a:t>
            </a:r>
          </a:p>
          <a:p>
            <a:pPr lvl="1"/>
            <a:endParaRPr lang="en-US" dirty="0"/>
          </a:p>
          <a:p>
            <a:r>
              <a:rPr lang="en-US" dirty="0" smtClean="0"/>
              <a:t>Mapping to an abstract representation</a:t>
            </a:r>
          </a:p>
          <a:p>
            <a:pPr lvl="1"/>
            <a:r>
              <a:rPr lang="en-US" dirty="0" smtClean="0"/>
              <a:t>Linguistic models</a:t>
            </a:r>
          </a:p>
          <a:p>
            <a:pPr lvl="2">
              <a:defRPr/>
            </a:pPr>
            <a:r>
              <a:rPr lang="en-US" dirty="0"/>
              <a:t>Taxonomies, thesauri, dictionaries of entity names</a:t>
            </a:r>
          </a:p>
          <a:p>
            <a:pPr lvl="2">
              <a:defRPr/>
            </a:pPr>
            <a:r>
              <a:rPr lang="en-US" dirty="0"/>
              <a:t>Natural language structures extracted from text, e.g. using dependency parsing</a:t>
            </a:r>
          </a:p>
          <a:p>
            <a:pPr lvl="2">
              <a:defRPr/>
            </a:pPr>
            <a:r>
              <a:rPr lang="en-US" dirty="0"/>
              <a:t>Inference along linguistic relations, e.g. broader/narrower terms, textual </a:t>
            </a:r>
            <a:r>
              <a:rPr lang="en-US" dirty="0" smtClean="0"/>
              <a:t>entailment</a:t>
            </a:r>
          </a:p>
          <a:p>
            <a:pPr lvl="1"/>
            <a:r>
              <a:rPr lang="en-US" dirty="0" smtClean="0"/>
              <a:t>Conceptual models</a:t>
            </a:r>
          </a:p>
          <a:p>
            <a:pPr lvl="2">
              <a:defRPr/>
            </a:pPr>
            <a:r>
              <a:rPr lang="en-US" dirty="0"/>
              <a:t>Ontologies capture entities in the world and their relationships</a:t>
            </a:r>
          </a:p>
          <a:p>
            <a:pPr lvl="2">
              <a:defRPr/>
            </a:pPr>
            <a:r>
              <a:rPr lang="en-US" dirty="0"/>
              <a:t>Words and phrases in text or records in a database are identified as representations of ontological elements</a:t>
            </a:r>
          </a:p>
          <a:p>
            <a:pPr lvl="2">
              <a:defRPr/>
            </a:pPr>
            <a:r>
              <a:rPr lang="en-US" dirty="0"/>
              <a:t>Inference along ontological relations, e.g. logical entailment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0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Understanding content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91079" y="365832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83133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 Representations of Text</a:t>
            </a:r>
            <a:endParaRPr lang="en-US" dirty="0"/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330700" y="6604000"/>
            <a:ext cx="482602" cy="254001"/>
          </a:xfrm>
          <a:prstGeom prst="rect">
            <a:avLst/>
          </a:prstGeom>
        </p:spPr>
        <p:txBody>
          <a:bodyPr/>
          <a:lstStyle/>
          <a:p>
            <a:fld id="{AE747153-5B1E-1A42-844F-1CB8E2CE8633}" type="slidenum">
              <a:rPr lang="en-US"/>
              <a:pPr/>
              <a:t>23</a:t>
            </a:fld>
            <a:endParaRPr lang="en-US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657350" y="6096000"/>
            <a:ext cx="57255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latin typeface="Courier New" charset="0"/>
              </a:rPr>
              <a:t>Pablo Picasso was born in M</a:t>
            </a:r>
            <a:r>
              <a:rPr lang="hu-HU" b="1">
                <a:latin typeface="Courier New" charset="0"/>
              </a:rPr>
              <a:t>álaga</a:t>
            </a:r>
            <a:r>
              <a:rPr lang="en-US" b="1">
                <a:latin typeface="Courier New" charset="0"/>
              </a:rPr>
              <a:t>, Spain.</a:t>
            </a:r>
          </a:p>
        </p:txBody>
      </p:sp>
      <p:grpSp>
        <p:nvGrpSpPr>
          <p:cNvPr id="12410" name="Group 122"/>
          <p:cNvGrpSpPr>
            <a:grpSpLocks/>
          </p:cNvGrpSpPr>
          <p:nvPr/>
        </p:nvGrpSpPr>
        <p:grpSpPr bwMode="auto">
          <a:xfrm>
            <a:off x="3810003" y="4114800"/>
            <a:ext cx="2601913" cy="1055688"/>
            <a:chOff x="2304" y="2784"/>
            <a:chExt cx="1639" cy="665"/>
          </a:xfrm>
        </p:grpSpPr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2880" y="3120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Pablo</a:t>
              </a:r>
            </a:p>
          </p:txBody>
        </p:sp>
        <p:sp>
          <p:nvSpPr>
            <p:cNvPr id="12294" name="Text Box 6"/>
            <p:cNvSpPr txBox="1">
              <a:spLocks noChangeArrowheads="1"/>
            </p:cNvSpPr>
            <p:nvPr/>
          </p:nvSpPr>
          <p:spPr bwMode="auto">
            <a:xfrm>
              <a:off x="3216" y="2880"/>
              <a:ext cx="7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Picasso</a:t>
              </a:r>
            </a:p>
          </p:txBody>
        </p:sp>
        <p:sp>
          <p:nvSpPr>
            <p:cNvPr id="12295" name="Text Box 7"/>
            <p:cNvSpPr txBox="1">
              <a:spLocks noChangeArrowheads="1"/>
            </p:cNvSpPr>
            <p:nvPr/>
          </p:nvSpPr>
          <p:spPr bwMode="auto">
            <a:xfrm>
              <a:off x="2592" y="2784"/>
              <a:ext cx="3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b="1">
                  <a:latin typeface="Courier New" charset="0"/>
                </a:rPr>
                <a:t>was</a:t>
              </a:r>
              <a:endParaRPr lang="en-US" b="1">
                <a:latin typeface="Courier New" charset="0"/>
              </a:endParaRPr>
            </a:p>
          </p:txBody>
        </p:sp>
        <p:sp>
          <p:nvSpPr>
            <p:cNvPr id="12296" name="Text Box 8"/>
            <p:cNvSpPr txBox="1">
              <a:spLocks noChangeArrowheads="1"/>
            </p:cNvSpPr>
            <p:nvPr/>
          </p:nvSpPr>
          <p:spPr bwMode="auto">
            <a:xfrm>
              <a:off x="2784" y="2928"/>
              <a:ext cx="46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born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304" y="3168"/>
              <a:ext cx="6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M</a:t>
              </a:r>
              <a:r>
                <a:rPr lang="hu-HU" b="1">
                  <a:latin typeface="Courier New" charset="0"/>
                </a:rPr>
                <a:t>álaga</a:t>
              </a:r>
              <a:endParaRPr lang="en-US" b="1">
                <a:latin typeface="Courier New" charset="0"/>
              </a:endParaRP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168" y="3216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Spain</a:t>
              </a:r>
            </a:p>
          </p:txBody>
        </p:sp>
      </p:grpSp>
      <p:sp>
        <p:nvSpPr>
          <p:cNvPr id="12400" name="Rectangle 112"/>
          <p:cNvSpPr>
            <a:spLocks noChangeArrowheads="1"/>
          </p:cNvSpPr>
          <p:nvPr/>
        </p:nvSpPr>
        <p:spPr bwMode="auto">
          <a:xfrm>
            <a:off x="1657350" y="5715000"/>
            <a:ext cx="57255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latin typeface="Courier New" charset="0"/>
              </a:rPr>
              <a:t>÷£¿≠¥ ÷ŝc£ËËð №£Ë</a:t>
            </a:r>
            <a:r>
              <a:rPr lang="hu-HU" b="1">
                <a:latin typeface="Courier New" charset="0"/>
              </a:rPr>
              <a:t> </a:t>
            </a:r>
            <a:r>
              <a:rPr lang="en-US" b="1">
                <a:latin typeface="Courier New" charset="0"/>
              </a:rPr>
              <a:t>¿¥r© ŝ© X£≠£</a:t>
            </a:r>
            <a:r>
              <a:rPr lang="hu-HU" b="1">
                <a:latin typeface="Courier New" charset="0"/>
              </a:rPr>
              <a:t>g</a:t>
            </a:r>
            <a:r>
              <a:rPr lang="en-US" b="1">
                <a:latin typeface="Courier New" charset="0"/>
              </a:rPr>
              <a:t>£, Ë÷£ŝ©.</a:t>
            </a:r>
          </a:p>
        </p:txBody>
      </p:sp>
      <p:grpSp>
        <p:nvGrpSpPr>
          <p:cNvPr id="12408" name="Group 120"/>
          <p:cNvGrpSpPr>
            <a:grpSpLocks/>
          </p:cNvGrpSpPr>
          <p:nvPr/>
        </p:nvGrpSpPr>
        <p:grpSpPr bwMode="auto">
          <a:xfrm>
            <a:off x="3733803" y="4114800"/>
            <a:ext cx="2678113" cy="1055688"/>
            <a:chOff x="2400" y="2256"/>
            <a:chExt cx="1687" cy="665"/>
          </a:xfrm>
        </p:grpSpPr>
        <p:sp>
          <p:nvSpPr>
            <p:cNvPr id="12401" name="Text Box 113"/>
            <p:cNvSpPr txBox="1">
              <a:spLocks noChangeArrowheads="1"/>
            </p:cNvSpPr>
            <p:nvPr/>
          </p:nvSpPr>
          <p:spPr bwMode="auto">
            <a:xfrm>
              <a:off x="2736" y="2256"/>
              <a:ext cx="3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№£Ë</a:t>
              </a:r>
            </a:p>
          </p:txBody>
        </p:sp>
        <p:sp>
          <p:nvSpPr>
            <p:cNvPr id="12402" name="Text Box 114"/>
            <p:cNvSpPr txBox="1">
              <a:spLocks noChangeArrowheads="1"/>
            </p:cNvSpPr>
            <p:nvPr/>
          </p:nvSpPr>
          <p:spPr bwMode="auto">
            <a:xfrm>
              <a:off x="2928" y="2400"/>
              <a:ext cx="46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¿¥r©</a:t>
              </a:r>
            </a:p>
          </p:txBody>
        </p:sp>
        <p:sp>
          <p:nvSpPr>
            <p:cNvPr id="12403" name="Text Box 115"/>
            <p:cNvSpPr txBox="1">
              <a:spLocks noChangeArrowheads="1"/>
            </p:cNvSpPr>
            <p:nvPr/>
          </p:nvSpPr>
          <p:spPr bwMode="auto">
            <a:xfrm>
              <a:off x="3360" y="2352"/>
              <a:ext cx="7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÷ŝc£ËËð</a:t>
              </a:r>
            </a:p>
          </p:txBody>
        </p:sp>
        <p:sp>
          <p:nvSpPr>
            <p:cNvPr id="12404" name="Text Box 116"/>
            <p:cNvSpPr txBox="1">
              <a:spLocks noChangeArrowheads="1"/>
            </p:cNvSpPr>
            <p:nvPr/>
          </p:nvSpPr>
          <p:spPr bwMode="auto">
            <a:xfrm>
              <a:off x="3024" y="2592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÷£¿≠¥</a:t>
              </a:r>
            </a:p>
          </p:txBody>
        </p:sp>
        <p:sp>
          <p:nvSpPr>
            <p:cNvPr id="12406" name="Text Box 118"/>
            <p:cNvSpPr txBox="1">
              <a:spLocks noChangeArrowheads="1"/>
            </p:cNvSpPr>
            <p:nvPr/>
          </p:nvSpPr>
          <p:spPr bwMode="auto">
            <a:xfrm>
              <a:off x="2400" y="2640"/>
              <a:ext cx="6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X£≠£</a:t>
              </a:r>
              <a:r>
                <a:rPr lang="hu-HU" b="1">
                  <a:latin typeface="Courier New" charset="0"/>
                </a:rPr>
                <a:t>g</a:t>
              </a:r>
              <a:r>
                <a:rPr lang="en-US" b="1">
                  <a:latin typeface="Courier New" charset="0"/>
                </a:rPr>
                <a:t>£</a:t>
              </a:r>
            </a:p>
          </p:txBody>
        </p:sp>
        <p:sp>
          <p:nvSpPr>
            <p:cNvPr id="12407" name="Text Box 119"/>
            <p:cNvSpPr txBox="1">
              <a:spLocks noChangeArrowheads="1"/>
            </p:cNvSpPr>
            <p:nvPr/>
          </p:nvSpPr>
          <p:spPr bwMode="auto">
            <a:xfrm>
              <a:off x="3312" y="2688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Ë÷£ŝ©</a:t>
              </a:r>
            </a:p>
          </p:txBody>
        </p:sp>
      </p:grpSp>
      <p:sp>
        <p:nvSpPr>
          <p:cNvPr id="12419" name="Oval 131"/>
          <p:cNvSpPr>
            <a:spLocks noChangeArrowheads="1"/>
          </p:cNvSpPr>
          <p:nvPr/>
        </p:nvSpPr>
        <p:spPr bwMode="auto">
          <a:xfrm>
            <a:off x="3429000" y="3962400"/>
            <a:ext cx="3429000" cy="14478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33" name="Text Box 145"/>
          <p:cNvSpPr txBox="1">
            <a:spLocks noChangeArrowheads="1"/>
          </p:cNvSpPr>
          <p:nvPr/>
        </p:nvSpPr>
        <p:spPr bwMode="auto">
          <a:xfrm>
            <a:off x="381001" y="4343400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b="1">
                <a:solidFill>
                  <a:srgbClr val="7B0099"/>
                </a:solidFill>
              </a:rPr>
              <a:t>IR</a:t>
            </a:r>
          </a:p>
        </p:txBody>
      </p:sp>
      <p:sp>
        <p:nvSpPr>
          <p:cNvPr id="12434" name="Text Box 146"/>
          <p:cNvSpPr txBox="1">
            <a:spLocks noChangeArrowheads="1"/>
          </p:cNvSpPr>
          <p:nvPr/>
        </p:nvSpPr>
        <p:spPr bwMode="auto">
          <a:xfrm>
            <a:off x="228603" y="5867400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b="1">
                <a:solidFill>
                  <a:srgbClr val="7B0099"/>
                </a:solidFill>
              </a:rPr>
              <a:t>Text</a:t>
            </a:r>
            <a:endParaRPr lang="en-US" b="1">
              <a:solidFill>
                <a:srgbClr val="7B0099"/>
              </a:solidFill>
            </a:endParaRPr>
          </a:p>
        </p:txBody>
      </p:sp>
      <p:sp>
        <p:nvSpPr>
          <p:cNvPr id="12435" name="Line 147"/>
          <p:cNvSpPr>
            <a:spLocks noChangeShapeType="1"/>
          </p:cNvSpPr>
          <p:nvPr/>
        </p:nvSpPr>
        <p:spPr bwMode="auto">
          <a:xfrm>
            <a:off x="1423309" y="1086787"/>
            <a:ext cx="24491" cy="5314013"/>
          </a:xfrm>
          <a:prstGeom prst="line">
            <a:avLst/>
          </a:prstGeom>
          <a:noFill/>
          <a:ln w="38100">
            <a:solidFill>
              <a:srgbClr val="7B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36" name="Text Box 148"/>
          <p:cNvSpPr txBox="1">
            <a:spLocks noChangeArrowheads="1"/>
          </p:cNvSpPr>
          <p:nvPr/>
        </p:nvSpPr>
        <p:spPr bwMode="auto">
          <a:xfrm>
            <a:off x="-38274" y="3124200"/>
            <a:ext cx="14615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hu-HU" sz="1400" b="1" dirty="0" smtClean="0">
                <a:solidFill>
                  <a:srgbClr val="7B0099"/>
                </a:solidFill>
              </a:rPr>
              <a:t>Part-of-Speech</a:t>
            </a:r>
          </a:p>
          <a:p>
            <a:pPr algn="ctr"/>
            <a:r>
              <a:rPr lang="hu-HU" sz="1400" b="1" dirty="0" smtClean="0">
                <a:solidFill>
                  <a:srgbClr val="7B0099"/>
                </a:solidFill>
              </a:rPr>
              <a:t>tagging</a:t>
            </a:r>
            <a:endParaRPr lang="hu-HU" sz="1400" b="1" dirty="0">
              <a:solidFill>
                <a:srgbClr val="7B0099"/>
              </a:solidFill>
            </a:endParaRPr>
          </a:p>
        </p:txBody>
      </p:sp>
      <p:sp>
        <p:nvSpPr>
          <p:cNvPr id="12437" name="Text Box 149"/>
          <p:cNvSpPr txBox="1">
            <a:spLocks noChangeArrowheads="1"/>
          </p:cNvSpPr>
          <p:nvPr/>
        </p:nvSpPr>
        <p:spPr bwMode="auto">
          <a:xfrm>
            <a:off x="0" y="2204235"/>
            <a:ext cx="12522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hu-HU" sz="1400" b="1" dirty="0" smtClean="0">
                <a:solidFill>
                  <a:srgbClr val="7B0099"/>
                </a:solidFill>
              </a:rPr>
              <a:t>Dependency </a:t>
            </a:r>
          </a:p>
          <a:p>
            <a:pPr algn="ctr"/>
            <a:r>
              <a:rPr lang="hu-HU" sz="1400" b="1" dirty="0" smtClean="0">
                <a:solidFill>
                  <a:srgbClr val="7B0099"/>
                </a:solidFill>
              </a:rPr>
              <a:t>parsing</a:t>
            </a:r>
            <a:endParaRPr lang="hu-HU" sz="1400" b="1" dirty="0">
              <a:solidFill>
                <a:srgbClr val="7B0099"/>
              </a:solidFill>
            </a:endParaRPr>
          </a:p>
        </p:txBody>
      </p:sp>
      <p:sp>
        <p:nvSpPr>
          <p:cNvPr id="12411" name="Rectangle 123"/>
          <p:cNvSpPr>
            <a:spLocks noChangeArrowheads="1"/>
          </p:cNvSpPr>
          <p:nvPr/>
        </p:nvSpPr>
        <p:spPr bwMode="auto">
          <a:xfrm>
            <a:off x="1657353" y="3048000"/>
            <a:ext cx="57261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 dirty="0">
                <a:latin typeface="Courier New" charset="0"/>
              </a:rPr>
              <a:t>÷£¿≠</a:t>
            </a:r>
            <a:r>
              <a:rPr lang="en-US" b="1" u="sng" dirty="0">
                <a:solidFill>
                  <a:srgbClr val="000000"/>
                </a:solidFill>
                <a:latin typeface="Courier New" charset="0"/>
              </a:rPr>
              <a:t>¥ ÷</a:t>
            </a:r>
            <a:r>
              <a:rPr lang="en-US" b="1" u="sng" dirty="0" err="1">
                <a:solidFill>
                  <a:srgbClr val="000000"/>
                </a:solidFill>
                <a:latin typeface="Courier New" charset="0"/>
              </a:rPr>
              <a:t>ŝc£ËËð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u="sng" dirty="0">
                <a:solidFill>
                  <a:srgbClr val="000000"/>
                </a:solidFill>
                <a:latin typeface="Courier New" charset="0"/>
              </a:rPr>
              <a:t>№£</a:t>
            </a:r>
            <a:r>
              <a:rPr lang="en-US" b="1" u="sng" dirty="0" err="1">
                <a:solidFill>
                  <a:srgbClr val="000000"/>
                </a:solidFill>
                <a:latin typeface="Courier New" charset="0"/>
              </a:rPr>
              <a:t>Ë</a:t>
            </a:r>
            <a:r>
              <a:rPr lang="hu-HU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u="sng" dirty="0">
                <a:solidFill>
                  <a:srgbClr val="000000"/>
                </a:solidFill>
                <a:latin typeface="Courier New" charset="0"/>
              </a:rPr>
              <a:t>¿¥r©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Courier New" charset="0"/>
              </a:rPr>
              <a:t>ŝ</a:t>
            </a:r>
            <a:r>
              <a:rPr lang="en-US" b="1" u="sng" dirty="0">
                <a:solidFill>
                  <a:srgbClr val="000000"/>
                </a:solidFill>
                <a:latin typeface="Courier New" charset="0"/>
              </a:rPr>
              <a:t>©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u="sng" dirty="0">
                <a:solidFill>
                  <a:srgbClr val="000000"/>
                </a:solidFill>
                <a:latin typeface="Courier New" charset="0"/>
              </a:rPr>
              <a:t>X£≠£</a:t>
            </a:r>
            <a:r>
              <a:rPr lang="hu-HU" b="1" u="sng" dirty="0">
                <a:solidFill>
                  <a:srgbClr val="000000"/>
                </a:solidFill>
                <a:latin typeface="Courier New" charset="0"/>
              </a:rPr>
              <a:t>g</a:t>
            </a:r>
            <a:r>
              <a:rPr lang="en-US" b="1" u="sng" dirty="0">
                <a:solidFill>
                  <a:srgbClr val="000000"/>
                </a:solidFill>
                <a:latin typeface="Courier New" charset="0"/>
              </a:rPr>
              <a:t>£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b="1" u="sng" dirty="0" err="1">
                <a:solidFill>
                  <a:srgbClr val="000000"/>
                </a:solidFill>
                <a:latin typeface="Courier New" charset="0"/>
              </a:rPr>
              <a:t>Ë</a:t>
            </a:r>
            <a:r>
              <a:rPr lang="en-US" b="1" u="sng" dirty="0">
                <a:solidFill>
                  <a:srgbClr val="000000"/>
                </a:solidFill>
                <a:latin typeface="Courier New" charset="0"/>
              </a:rPr>
              <a:t>÷£</a:t>
            </a:r>
            <a:r>
              <a:rPr lang="en-US" b="1" u="sng" dirty="0" err="1">
                <a:solidFill>
                  <a:srgbClr val="000000"/>
                </a:solidFill>
                <a:latin typeface="Courier New" charset="0"/>
              </a:rPr>
              <a:t>ŝ</a:t>
            </a:r>
            <a:r>
              <a:rPr lang="en-US" b="1" u="sng" dirty="0">
                <a:solidFill>
                  <a:srgbClr val="000000"/>
                </a:solidFill>
                <a:latin typeface="Courier New" charset="0"/>
              </a:rPr>
              <a:t>©</a:t>
            </a:r>
            <a:r>
              <a:rPr lang="en-US" b="1" dirty="0">
                <a:latin typeface="Courier New" charset="0"/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19353" y="3340100"/>
            <a:ext cx="4630738" cy="383620"/>
            <a:chOff x="2419353" y="3340100"/>
            <a:chExt cx="4630738" cy="383620"/>
          </a:xfrm>
        </p:grpSpPr>
        <p:sp>
          <p:nvSpPr>
            <p:cNvPr id="12420" name="Text Box 132"/>
            <p:cNvSpPr txBox="1">
              <a:spLocks noChangeArrowheads="1"/>
            </p:cNvSpPr>
            <p:nvPr/>
          </p:nvSpPr>
          <p:spPr bwMode="auto">
            <a:xfrm>
              <a:off x="3667128" y="3340100"/>
              <a:ext cx="60007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b="1" dirty="0" smtClean="0">
                  <a:solidFill>
                    <a:srgbClr val="FF9900"/>
                  </a:solidFill>
                  <a:latin typeface="Courier New" charset="0"/>
                </a:rPr>
                <a:t>VBD</a:t>
              </a:r>
              <a:endParaRPr lang="en-US" b="1" dirty="0">
                <a:solidFill>
                  <a:srgbClr val="FF9900"/>
                </a:solidFill>
                <a:latin typeface="Courier New" charset="0"/>
              </a:endParaRPr>
            </a:p>
          </p:txBody>
        </p:sp>
        <p:sp>
          <p:nvSpPr>
            <p:cNvPr id="12422" name="Text Box 134"/>
            <p:cNvSpPr txBox="1">
              <a:spLocks noChangeArrowheads="1"/>
            </p:cNvSpPr>
            <p:nvPr/>
          </p:nvSpPr>
          <p:spPr bwMode="auto">
            <a:xfrm>
              <a:off x="2419353" y="3352800"/>
              <a:ext cx="60007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b="1" dirty="0" smtClean="0">
                  <a:solidFill>
                    <a:srgbClr val="FF0000"/>
                  </a:solidFill>
                  <a:latin typeface="Courier New" charset="0"/>
                </a:rPr>
                <a:t>NNP</a:t>
              </a:r>
              <a:endParaRPr lang="en-US" b="1" dirty="0">
                <a:solidFill>
                  <a:srgbClr val="FF0000"/>
                </a:solidFill>
                <a:latin typeface="Courier New" charset="0"/>
              </a:endParaRPr>
            </a:p>
          </p:txBody>
        </p:sp>
        <p:sp>
          <p:nvSpPr>
            <p:cNvPr id="40" name="Text Box 132"/>
            <p:cNvSpPr txBox="1">
              <a:spLocks noChangeArrowheads="1"/>
            </p:cNvSpPr>
            <p:nvPr/>
          </p:nvSpPr>
          <p:spPr bwMode="auto">
            <a:xfrm>
              <a:off x="4200377" y="3340100"/>
              <a:ext cx="6002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b="1" dirty="0" smtClean="0">
                  <a:solidFill>
                    <a:srgbClr val="FF9900"/>
                  </a:solidFill>
                  <a:latin typeface="Courier New" charset="0"/>
                </a:rPr>
                <a:t>VBN</a:t>
              </a:r>
              <a:endParaRPr lang="en-US" b="1" dirty="0">
                <a:solidFill>
                  <a:srgbClr val="FF9900"/>
                </a:solidFill>
                <a:latin typeface="Courier New" charset="0"/>
              </a:endParaRPr>
            </a:p>
          </p:txBody>
        </p:sp>
        <p:sp>
          <p:nvSpPr>
            <p:cNvPr id="41" name="Text Box 134"/>
            <p:cNvSpPr txBox="1">
              <a:spLocks noChangeArrowheads="1"/>
            </p:cNvSpPr>
            <p:nvPr/>
          </p:nvSpPr>
          <p:spPr bwMode="auto">
            <a:xfrm>
              <a:off x="5310191" y="3340100"/>
              <a:ext cx="60007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b="1" dirty="0" smtClean="0">
                  <a:solidFill>
                    <a:srgbClr val="FF0000"/>
                  </a:solidFill>
                  <a:latin typeface="Courier New" charset="0"/>
                </a:rPr>
                <a:t>NNP</a:t>
              </a:r>
              <a:endParaRPr lang="en-US" b="1" dirty="0">
                <a:solidFill>
                  <a:srgbClr val="FF0000"/>
                </a:solidFill>
                <a:latin typeface="Courier New" charset="0"/>
              </a:endParaRPr>
            </a:p>
          </p:txBody>
        </p:sp>
        <p:sp>
          <p:nvSpPr>
            <p:cNvPr id="42" name="Text Box 134"/>
            <p:cNvSpPr txBox="1">
              <a:spLocks noChangeArrowheads="1"/>
            </p:cNvSpPr>
            <p:nvPr/>
          </p:nvSpPr>
          <p:spPr bwMode="auto">
            <a:xfrm>
              <a:off x="6450016" y="3353832"/>
              <a:ext cx="60007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b="1" dirty="0" smtClean="0">
                  <a:solidFill>
                    <a:srgbClr val="FF0000"/>
                  </a:solidFill>
                  <a:latin typeface="Courier New" charset="0"/>
                </a:rPr>
                <a:t>NNP</a:t>
              </a:r>
              <a:endParaRPr lang="en-US" b="1" dirty="0">
                <a:solidFill>
                  <a:srgbClr val="FF0000"/>
                </a:solidFill>
                <a:latin typeface="Courier New" charset="0"/>
              </a:endParaRPr>
            </a:p>
          </p:txBody>
        </p:sp>
        <p:sp>
          <p:nvSpPr>
            <p:cNvPr id="44" name="Text Box 132"/>
            <p:cNvSpPr txBox="1">
              <a:spLocks noChangeArrowheads="1"/>
            </p:cNvSpPr>
            <p:nvPr/>
          </p:nvSpPr>
          <p:spPr bwMode="auto">
            <a:xfrm>
              <a:off x="4813302" y="3340100"/>
              <a:ext cx="4617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b="1" dirty="0" smtClean="0">
                  <a:solidFill>
                    <a:srgbClr val="008000"/>
                  </a:solidFill>
                  <a:latin typeface="Courier New" charset="0"/>
                </a:rPr>
                <a:t>IN</a:t>
              </a:r>
              <a:endParaRPr lang="en-US" b="1" dirty="0">
                <a:solidFill>
                  <a:srgbClr val="008000"/>
                </a:solidFill>
                <a:latin typeface="Courier New" charset="0"/>
              </a:endParaRPr>
            </a:p>
          </p:txBody>
        </p:sp>
      </p:grpSp>
      <p:sp>
        <p:nvSpPr>
          <p:cNvPr id="45" name="Text Box 149"/>
          <p:cNvSpPr txBox="1">
            <a:spLocks noChangeArrowheads="1"/>
          </p:cNvSpPr>
          <p:nvPr/>
        </p:nvSpPr>
        <p:spPr bwMode="auto">
          <a:xfrm>
            <a:off x="-38274" y="1270000"/>
            <a:ext cx="15112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hu-HU" sz="1400" b="1" dirty="0" smtClean="0">
                <a:solidFill>
                  <a:srgbClr val="7B0099"/>
                </a:solidFill>
              </a:rPr>
              <a:t>Word-sense</a:t>
            </a:r>
          </a:p>
          <a:p>
            <a:pPr algn="ctr"/>
            <a:r>
              <a:rPr lang="hu-HU" sz="1400" b="1" dirty="0" smtClean="0">
                <a:solidFill>
                  <a:srgbClr val="7B0099"/>
                </a:solidFill>
              </a:rPr>
              <a:t>disambiguation</a:t>
            </a:r>
            <a:endParaRPr lang="hu-HU" sz="1400" b="1" dirty="0">
              <a:solidFill>
                <a:srgbClr val="7B0099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070100" y="1181100"/>
            <a:ext cx="6756400" cy="1235718"/>
            <a:chOff x="2070100" y="1181100"/>
            <a:chExt cx="6756400" cy="1235718"/>
          </a:xfrm>
        </p:grpSpPr>
        <p:sp>
          <p:nvSpPr>
            <p:cNvPr id="12399" name="Rectangle 12398"/>
            <p:cNvSpPr/>
            <p:nvPr/>
          </p:nvSpPr>
          <p:spPr>
            <a:xfrm>
              <a:off x="2070100" y="1181100"/>
              <a:ext cx="6756400" cy="5207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u="sng" dirty="0" smtClean="0">
                  <a:hlinkClick r:id="rId2"/>
                </a:rPr>
                <a:t>born S#2: </a:t>
              </a:r>
              <a:r>
                <a:rPr lang="en-US" sz="1100" b="1" u="sng" dirty="0">
                  <a:hlinkClick r:id="rId2"/>
                </a:rPr>
                <a:t>(v) </a:t>
              </a:r>
              <a:r>
                <a:rPr lang="en-US" sz="1100" b="1" dirty="0">
                  <a:hlinkClick r:id="rId3"/>
                </a:rPr>
                <a:t>give birth, </a:t>
              </a:r>
              <a:r>
                <a:rPr lang="en-US" sz="1100" b="1" dirty="0">
                  <a:hlinkClick r:id="rId4"/>
                </a:rPr>
                <a:t>deliver, </a:t>
              </a:r>
              <a:r>
                <a:rPr lang="en-US" sz="1100" b="1" dirty="0">
                  <a:hlinkClick r:id="rId5"/>
                </a:rPr>
                <a:t>bear, </a:t>
              </a:r>
              <a:r>
                <a:rPr lang="en-US" sz="1100" b="1" dirty="0">
                  <a:hlinkClick r:id="rId6"/>
                </a:rPr>
                <a:t>birth, </a:t>
              </a:r>
              <a:r>
                <a:rPr lang="en-US" sz="1100" b="1" dirty="0">
                  <a:hlinkClick r:id="rId7"/>
                </a:rPr>
                <a:t>have (cause to be born) "My wife had twins yesterday!"</a:t>
              </a:r>
              <a:endParaRPr lang="en-US" sz="1100" dirty="0"/>
            </a:p>
          </p:txBody>
        </p:sp>
        <p:cxnSp>
          <p:nvCxnSpPr>
            <p:cNvPr id="12409" name="Straight Arrow Connector 12408"/>
            <p:cNvCxnSpPr>
              <a:stCxn id="12399" idx="2"/>
              <a:endCxn id="53" idx="7"/>
            </p:cNvCxnSpPr>
            <p:nvPr/>
          </p:nvCxnSpPr>
          <p:spPr>
            <a:xfrm flipH="1">
              <a:off x="4727485" y="1701800"/>
              <a:ext cx="720815" cy="7150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2147891" y="1965482"/>
            <a:ext cx="4711700" cy="1160240"/>
            <a:chOff x="2147891" y="1965482"/>
            <a:chExt cx="4711700" cy="1160240"/>
          </a:xfrm>
        </p:grpSpPr>
        <p:sp>
          <p:nvSpPr>
            <p:cNvPr id="47" name="Text Box 149"/>
            <p:cNvSpPr txBox="1">
              <a:spLocks noChangeArrowheads="1"/>
            </p:cNvSpPr>
            <p:nvPr/>
          </p:nvSpPr>
          <p:spPr bwMode="auto">
            <a:xfrm>
              <a:off x="3710288" y="1965482"/>
              <a:ext cx="8617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hu-HU" sz="1400" b="1" dirty="0" smtClean="0"/>
                <a:t>Root</a:t>
              </a:r>
              <a:endParaRPr lang="hu-HU" sz="1400" b="1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3595855" y="2108159"/>
              <a:ext cx="152400" cy="1651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038467" y="2393947"/>
              <a:ext cx="152400" cy="1651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597403" y="2392640"/>
              <a:ext cx="152400" cy="1651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019033" y="2586533"/>
              <a:ext cx="152400" cy="1651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49" idx="3"/>
              <a:endCxn id="125" idx="7"/>
            </p:cNvCxnSpPr>
            <p:nvPr/>
          </p:nvCxnSpPr>
          <p:spPr>
            <a:xfrm flipH="1">
              <a:off x="2688638" y="2249081"/>
              <a:ext cx="929535" cy="439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49" idx="4"/>
              <a:endCxn id="52" idx="2"/>
            </p:cNvCxnSpPr>
            <p:nvPr/>
          </p:nvCxnSpPr>
          <p:spPr>
            <a:xfrm>
              <a:off x="3672055" y="2273259"/>
              <a:ext cx="366412" cy="2032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52" idx="6"/>
              <a:endCxn id="53" idx="2"/>
            </p:cNvCxnSpPr>
            <p:nvPr/>
          </p:nvCxnSpPr>
          <p:spPr>
            <a:xfrm flipV="1">
              <a:off x="4190867" y="2475190"/>
              <a:ext cx="406536" cy="13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53" idx="6"/>
              <a:endCxn id="54" idx="2"/>
            </p:cNvCxnSpPr>
            <p:nvPr/>
          </p:nvCxnSpPr>
          <p:spPr>
            <a:xfrm>
              <a:off x="4749803" y="2475190"/>
              <a:ext cx="269230" cy="1938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6187828" y="2586533"/>
              <a:ext cx="152400" cy="1651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602291" y="2882900"/>
              <a:ext cx="152400" cy="1651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707191" y="2882900"/>
              <a:ext cx="152400" cy="1651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Arrow Connector 99"/>
            <p:cNvCxnSpPr>
              <a:stCxn id="97" idx="5"/>
              <a:endCxn id="99" idx="0"/>
            </p:cNvCxnSpPr>
            <p:nvPr/>
          </p:nvCxnSpPr>
          <p:spPr>
            <a:xfrm>
              <a:off x="6317910" y="2727455"/>
              <a:ext cx="465481" cy="1554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7" idx="3"/>
              <a:endCxn id="98" idx="7"/>
            </p:cNvCxnSpPr>
            <p:nvPr/>
          </p:nvCxnSpPr>
          <p:spPr>
            <a:xfrm flipH="1">
              <a:off x="5732373" y="2727455"/>
              <a:ext cx="477773" cy="1796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54" idx="6"/>
              <a:endCxn id="97" idx="2"/>
            </p:cNvCxnSpPr>
            <p:nvPr/>
          </p:nvCxnSpPr>
          <p:spPr>
            <a:xfrm>
              <a:off x="5171433" y="2669083"/>
              <a:ext cx="101639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/>
            <p:nvPr/>
          </p:nvSpPr>
          <p:spPr>
            <a:xfrm>
              <a:off x="2558556" y="2664255"/>
              <a:ext cx="152400" cy="1651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147891" y="2960622"/>
              <a:ext cx="152400" cy="1651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3008319" y="2960622"/>
              <a:ext cx="152400" cy="1651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>
              <a:stCxn id="125" idx="5"/>
              <a:endCxn id="127" idx="0"/>
            </p:cNvCxnSpPr>
            <p:nvPr/>
          </p:nvCxnSpPr>
          <p:spPr>
            <a:xfrm>
              <a:off x="2688638" y="2805177"/>
              <a:ext cx="395881" cy="1554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5" idx="3"/>
              <a:endCxn id="126" idx="7"/>
            </p:cNvCxnSpPr>
            <p:nvPr/>
          </p:nvCxnSpPr>
          <p:spPr>
            <a:xfrm flipH="1">
              <a:off x="2277973" y="2805177"/>
              <a:ext cx="302901" cy="1796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565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2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2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0" grpId="0"/>
      <p:bldP spid="12419" grpId="0" animBg="1"/>
      <p:bldP spid="124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1" name="Group 153"/>
          <p:cNvGrpSpPr>
            <a:grpSpLocks/>
          </p:cNvGrpSpPr>
          <p:nvPr/>
        </p:nvGrpSpPr>
        <p:grpSpPr bwMode="auto">
          <a:xfrm>
            <a:off x="2209800" y="1600200"/>
            <a:ext cx="5410200" cy="1362076"/>
            <a:chOff x="1296" y="1008"/>
            <a:chExt cx="3408" cy="858"/>
          </a:xfrm>
        </p:grpSpPr>
        <p:pic>
          <p:nvPicPr>
            <p:cNvPr id="12301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1056"/>
              <a:ext cx="656" cy="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2423" name="Picture 1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7" y="1008"/>
              <a:ext cx="600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2424" name="Picture 1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" y="1248"/>
              <a:ext cx="750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2439" name="Text Box 151"/>
            <p:cNvSpPr txBox="1">
              <a:spLocks noChangeArrowheads="1"/>
            </p:cNvSpPr>
            <p:nvPr/>
          </p:nvSpPr>
          <p:spPr bwMode="auto">
            <a:xfrm>
              <a:off x="2333" y="1220"/>
              <a:ext cx="56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b</a:t>
              </a:r>
              <a:r>
                <a:rPr lang="hu-HU" dirty="0"/>
                <a:t>orn</a:t>
              </a:r>
              <a:r>
                <a:rPr lang="en-US" dirty="0"/>
                <a:t>-in</a:t>
              </a: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Representations of Text</a:t>
            </a:r>
            <a:endParaRPr lang="en-US" dirty="0"/>
          </a:p>
        </p:txBody>
      </p:sp>
      <p:sp>
        <p:nvSpPr>
          <p:cNvPr id="3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330700" y="6604000"/>
            <a:ext cx="482602" cy="254001"/>
          </a:xfrm>
          <a:prstGeom prst="rect">
            <a:avLst/>
          </a:prstGeom>
        </p:spPr>
        <p:txBody>
          <a:bodyPr/>
          <a:lstStyle/>
          <a:p>
            <a:fld id="{AE747153-5B1E-1A42-844F-1CB8E2CE8633}" type="slidenum">
              <a:rPr lang="en-US"/>
              <a:pPr/>
              <a:t>24</a:t>
            </a:fld>
            <a:endParaRPr lang="en-US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657350" y="6096000"/>
            <a:ext cx="57255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latin typeface="Courier New" charset="0"/>
              </a:rPr>
              <a:t>Pablo Picasso was born in M</a:t>
            </a:r>
            <a:r>
              <a:rPr lang="hu-HU" b="1">
                <a:latin typeface="Courier New" charset="0"/>
              </a:rPr>
              <a:t>álaga</a:t>
            </a:r>
            <a:r>
              <a:rPr lang="en-US" b="1">
                <a:latin typeface="Courier New" charset="0"/>
              </a:rPr>
              <a:t>, Spain.</a:t>
            </a:r>
          </a:p>
        </p:txBody>
      </p:sp>
      <p:grpSp>
        <p:nvGrpSpPr>
          <p:cNvPr id="12410" name="Group 122"/>
          <p:cNvGrpSpPr>
            <a:grpSpLocks/>
          </p:cNvGrpSpPr>
          <p:nvPr/>
        </p:nvGrpSpPr>
        <p:grpSpPr bwMode="auto">
          <a:xfrm>
            <a:off x="3810003" y="4114800"/>
            <a:ext cx="2601913" cy="1055688"/>
            <a:chOff x="2304" y="2784"/>
            <a:chExt cx="1639" cy="665"/>
          </a:xfrm>
        </p:grpSpPr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2880" y="3120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Pablo</a:t>
              </a:r>
            </a:p>
          </p:txBody>
        </p:sp>
        <p:sp>
          <p:nvSpPr>
            <p:cNvPr id="12294" name="Text Box 6"/>
            <p:cNvSpPr txBox="1">
              <a:spLocks noChangeArrowheads="1"/>
            </p:cNvSpPr>
            <p:nvPr/>
          </p:nvSpPr>
          <p:spPr bwMode="auto">
            <a:xfrm>
              <a:off x="3216" y="2880"/>
              <a:ext cx="7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Picasso</a:t>
              </a:r>
            </a:p>
          </p:txBody>
        </p:sp>
        <p:sp>
          <p:nvSpPr>
            <p:cNvPr id="12295" name="Text Box 7"/>
            <p:cNvSpPr txBox="1">
              <a:spLocks noChangeArrowheads="1"/>
            </p:cNvSpPr>
            <p:nvPr/>
          </p:nvSpPr>
          <p:spPr bwMode="auto">
            <a:xfrm>
              <a:off x="2592" y="2784"/>
              <a:ext cx="3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b="1">
                  <a:latin typeface="Courier New" charset="0"/>
                </a:rPr>
                <a:t>was</a:t>
              </a:r>
              <a:endParaRPr lang="en-US" b="1">
                <a:latin typeface="Courier New" charset="0"/>
              </a:endParaRPr>
            </a:p>
          </p:txBody>
        </p:sp>
        <p:sp>
          <p:nvSpPr>
            <p:cNvPr id="12296" name="Text Box 8"/>
            <p:cNvSpPr txBox="1">
              <a:spLocks noChangeArrowheads="1"/>
            </p:cNvSpPr>
            <p:nvPr/>
          </p:nvSpPr>
          <p:spPr bwMode="auto">
            <a:xfrm>
              <a:off x="2784" y="2928"/>
              <a:ext cx="46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born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304" y="3168"/>
              <a:ext cx="6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M</a:t>
              </a:r>
              <a:r>
                <a:rPr lang="hu-HU" b="1">
                  <a:latin typeface="Courier New" charset="0"/>
                </a:rPr>
                <a:t>álaga</a:t>
              </a:r>
              <a:endParaRPr lang="en-US" b="1">
                <a:latin typeface="Courier New" charset="0"/>
              </a:endParaRP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168" y="3216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Spain</a:t>
              </a:r>
            </a:p>
          </p:txBody>
        </p:sp>
      </p:grpSp>
      <p:sp>
        <p:nvSpPr>
          <p:cNvPr id="12400" name="Rectangle 112"/>
          <p:cNvSpPr>
            <a:spLocks noChangeArrowheads="1"/>
          </p:cNvSpPr>
          <p:nvPr/>
        </p:nvSpPr>
        <p:spPr bwMode="auto">
          <a:xfrm>
            <a:off x="1657350" y="5715000"/>
            <a:ext cx="57255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latin typeface="Courier New" charset="0"/>
              </a:rPr>
              <a:t>÷£¿≠¥ ÷ŝc£ËËð №£Ë</a:t>
            </a:r>
            <a:r>
              <a:rPr lang="hu-HU" b="1">
                <a:latin typeface="Courier New" charset="0"/>
              </a:rPr>
              <a:t> </a:t>
            </a:r>
            <a:r>
              <a:rPr lang="en-US" b="1">
                <a:latin typeface="Courier New" charset="0"/>
              </a:rPr>
              <a:t>¿¥r© ŝ© X£≠£</a:t>
            </a:r>
            <a:r>
              <a:rPr lang="hu-HU" b="1">
                <a:latin typeface="Courier New" charset="0"/>
              </a:rPr>
              <a:t>g</a:t>
            </a:r>
            <a:r>
              <a:rPr lang="en-US" b="1">
                <a:latin typeface="Courier New" charset="0"/>
              </a:rPr>
              <a:t>£, Ë÷£ŝ©.</a:t>
            </a:r>
          </a:p>
        </p:txBody>
      </p:sp>
      <p:grpSp>
        <p:nvGrpSpPr>
          <p:cNvPr id="12408" name="Group 120"/>
          <p:cNvGrpSpPr>
            <a:grpSpLocks/>
          </p:cNvGrpSpPr>
          <p:nvPr/>
        </p:nvGrpSpPr>
        <p:grpSpPr bwMode="auto">
          <a:xfrm>
            <a:off x="3733803" y="4114800"/>
            <a:ext cx="2678113" cy="1055688"/>
            <a:chOff x="2400" y="2256"/>
            <a:chExt cx="1687" cy="665"/>
          </a:xfrm>
        </p:grpSpPr>
        <p:sp>
          <p:nvSpPr>
            <p:cNvPr id="12401" name="Text Box 113"/>
            <p:cNvSpPr txBox="1">
              <a:spLocks noChangeArrowheads="1"/>
            </p:cNvSpPr>
            <p:nvPr/>
          </p:nvSpPr>
          <p:spPr bwMode="auto">
            <a:xfrm>
              <a:off x="2736" y="2256"/>
              <a:ext cx="3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№£Ë</a:t>
              </a:r>
            </a:p>
          </p:txBody>
        </p:sp>
        <p:sp>
          <p:nvSpPr>
            <p:cNvPr id="12402" name="Text Box 114"/>
            <p:cNvSpPr txBox="1">
              <a:spLocks noChangeArrowheads="1"/>
            </p:cNvSpPr>
            <p:nvPr/>
          </p:nvSpPr>
          <p:spPr bwMode="auto">
            <a:xfrm>
              <a:off x="2928" y="2400"/>
              <a:ext cx="46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¿¥r©</a:t>
              </a:r>
            </a:p>
          </p:txBody>
        </p:sp>
        <p:sp>
          <p:nvSpPr>
            <p:cNvPr id="12403" name="Text Box 115"/>
            <p:cNvSpPr txBox="1">
              <a:spLocks noChangeArrowheads="1"/>
            </p:cNvSpPr>
            <p:nvPr/>
          </p:nvSpPr>
          <p:spPr bwMode="auto">
            <a:xfrm>
              <a:off x="3360" y="2352"/>
              <a:ext cx="7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÷ŝc£ËËð</a:t>
              </a:r>
            </a:p>
          </p:txBody>
        </p:sp>
        <p:sp>
          <p:nvSpPr>
            <p:cNvPr id="12404" name="Text Box 116"/>
            <p:cNvSpPr txBox="1">
              <a:spLocks noChangeArrowheads="1"/>
            </p:cNvSpPr>
            <p:nvPr/>
          </p:nvSpPr>
          <p:spPr bwMode="auto">
            <a:xfrm>
              <a:off x="3024" y="2592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÷£¿≠¥</a:t>
              </a:r>
            </a:p>
          </p:txBody>
        </p:sp>
        <p:sp>
          <p:nvSpPr>
            <p:cNvPr id="12406" name="Text Box 118"/>
            <p:cNvSpPr txBox="1">
              <a:spLocks noChangeArrowheads="1"/>
            </p:cNvSpPr>
            <p:nvPr/>
          </p:nvSpPr>
          <p:spPr bwMode="auto">
            <a:xfrm>
              <a:off x="2400" y="2640"/>
              <a:ext cx="6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X£≠£</a:t>
              </a:r>
              <a:r>
                <a:rPr lang="hu-HU" b="1">
                  <a:latin typeface="Courier New" charset="0"/>
                </a:rPr>
                <a:t>g</a:t>
              </a:r>
              <a:r>
                <a:rPr lang="en-US" b="1">
                  <a:latin typeface="Courier New" charset="0"/>
                </a:rPr>
                <a:t>£</a:t>
              </a:r>
            </a:p>
          </p:txBody>
        </p:sp>
        <p:sp>
          <p:nvSpPr>
            <p:cNvPr id="12407" name="Text Box 119"/>
            <p:cNvSpPr txBox="1">
              <a:spLocks noChangeArrowheads="1"/>
            </p:cNvSpPr>
            <p:nvPr/>
          </p:nvSpPr>
          <p:spPr bwMode="auto">
            <a:xfrm>
              <a:off x="3312" y="2688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Courier New" charset="0"/>
                </a:rPr>
                <a:t>Ë÷£ŝ©</a:t>
              </a:r>
            </a:p>
          </p:txBody>
        </p:sp>
      </p:grpSp>
      <p:sp>
        <p:nvSpPr>
          <p:cNvPr id="12419" name="Oval 131"/>
          <p:cNvSpPr>
            <a:spLocks noChangeArrowheads="1"/>
          </p:cNvSpPr>
          <p:nvPr/>
        </p:nvSpPr>
        <p:spPr bwMode="auto">
          <a:xfrm>
            <a:off x="3429000" y="3962400"/>
            <a:ext cx="3429000" cy="14478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426" name="Group 138"/>
          <p:cNvGrpSpPr>
            <a:grpSpLocks/>
          </p:cNvGrpSpPr>
          <p:nvPr/>
        </p:nvGrpSpPr>
        <p:grpSpPr bwMode="auto">
          <a:xfrm>
            <a:off x="1657353" y="3048000"/>
            <a:ext cx="5726113" cy="674688"/>
            <a:chOff x="996" y="2208"/>
            <a:chExt cx="3607" cy="425"/>
          </a:xfrm>
        </p:grpSpPr>
        <p:sp>
          <p:nvSpPr>
            <p:cNvPr id="12411" name="Rectangle 123"/>
            <p:cNvSpPr>
              <a:spLocks noChangeArrowheads="1"/>
            </p:cNvSpPr>
            <p:nvPr/>
          </p:nvSpPr>
          <p:spPr bwMode="auto">
            <a:xfrm>
              <a:off x="996" y="2208"/>
              <a:ext cx="360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u="sng">
                  <a:solidFill>
                    <a:srgbClr val="FF0000"/>
                  </a:solidFill>
                  <a:latin typeface="Courier New" charset="0"/>
                </a:rPr>
                <a:t>÷£¿≠¥ ÷ŝc£ËËð</a:t>
              </a:r>
              <a:r>
                <a:rPr lang="en-US" b="1">
                  <a:latin typeface="Courier New" charset="0"/>
                </a:rPr>
                <a:t> №£Ë</a:t>
              </a:r>
              <a:r>
                <a:rPr lang="hu-HU" b="1">
                  <a:latin typeface="Courier New" charset="0"/>
                </a:rPr>
                <a:t> </a:t>
              </a:r>
              <a:r>
                <a:rPr lang="en-US" b="1">
                  <a:latin typeface="Courier New" charset="0"/>
                </a:rPr>
                <a:t>¿¥r© ŝ© </a:t>
              </a:r>
              <a:r>
                <a:rPr lang="en-US" b="1" u="sng">
                  <a:solidFill>
                    <a:srgbClr val="FF9900"/>
                  </a:solidFill>
                  <a:latin typeface="Courier New" charset="0"/>
                </a:rPr>
                <a:t>X£≠£</a:t>
              </a:r>
              <a:r>
                <a:rPr lang="hu-HU" b="1" u="sng">
                  <a:solidFill>
                    <a:srgbClr val="FF9900"/>
                  </a:solidFill>
                  <a:latin typeface="Courier New" charset="0"/>
                </a:rPr>
                <a:t>g</a:t>
              </a:r>
              <a:r>
                <a:rPr lang="en-US" b="1" u="sng">
                  <a:solidFill>
                    <a:srgbClr val="FF9900"/>
                  </a:solidFill>
                  <a:latin typeface="Courier New" charset="0"/>
                </a:rPr>
                <a:t>£</a:t>
              </a:r>
              <a:r>
                <a:rPr lang="en-US" b="1">
                  <a:latin typeface="Courier New" charset="0"/>
                </a:rPr>
                <a:t>, </a:t>
              </a:r>
              <a:r>
                <a:rPr lang="en-US" b="1" u="sng">
                  <a:solidFill>
                    <a:srgbClr val="FF9900"/>
                  </a:solidFill>
                  <a:latin typeface="Courier New" charset="0"/>
                </a:rPr>
                <a:t>Ë÷£ŝ©</a:t>
              </a:r>
              <a:r>
                <a:rPr lang="en-US" b="1">
                  <a:latin typeface="Courier New" charset="0"/>
                </a:rPr>
                <a:t>.</a:t>
              </a:r>
            </a:p>
          </p:txBody>
        </p:sp>
        <p:sp>
          <p:nvSpPr>
            <p:cNvPr id="12420" name="Text Box 132"/>
            <p:cNvSpPr txBox="1">
              <a:spLocks noChangeArrowheads="1"/>
            </p:cNvSpPr>
            <p:nvPr/>
          </p:nvSpPr>
          <p:spPr bwMode="auto">
            <a:xfrm>
              <a:off x="3331" y="2400"/>
              <a:ext cx="3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b="1" dirty="0">
                  <a:solidFill>
                    <a:srgbClr val="FF9900"/>
                  </a:solidFill>
                  <a:latin typeface="Courier New" charset="0"/>
                </a:rPr>
                <a:t>LOC</a:t>
              </a:r>
              <a:endParaRPr lang="en-US" b="1" dirty="0">
                <a:solidFill>
                  <a:srgbClr val="FF9900"/>
                </a:solidFill>
                <a:latin typeface="Courier New" charset="0"/>
              </a:endParaRPr>
            </a:p>
          </p:txBody>
        </p:sp>
        <p:sp>
          <p:nvSpPr>
            <p:cNvPr id="12421" name="Text Box 133"/>
            <p:cNvSpPr txBox="1">
              <a:spLocks noChangeArrowheads="1"/>
            </p:cNvSpPr>
            <p:nvPr/>
          </p:nvSpPr>
          <p:spPr bwMode="auto">
            <a:xfrm>
              <a:off x="4123" y="2400"/>
              <a:ext cx="3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b="1" dirty="0">
                  <a:solidFill>
                    <a:srgbClr val="FF9900"/>
                  </a:solidFill>
                  <a:latin typeface="Courier New" charset="0"/>
                </a:rPr>
                <a:t>LOC</a:t>
              </a:r>
              <a:endParaRPr lang="en-US" b="1" dirty="0">
                <a:solidFill>
                  <a:srgbClr val="FF9900"/>
                </a:solidFill>
                <a:latin typeface="Courier New" charset="0"/>
              </a:endParaRPr>
            </a:p>
          </p:txBody>
        </p:sp>
        <p:sp>
          <p:nvSpPr>
            <p:cNvPr id="12422" name="Text Box 134"/>
            <p:cNvSpPr txBox="1">
              <a:spLocks noChangeArrowheads="1"/>
            </p:cNvSpPr>
            <p:nvPr/>
          </p:nvSpPr>
          <p:spPr bwMode="auto">
            <a:xfrm>
              <a:off x="1476" y="2400"/>
              <a:ext cx="3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hu-HU" b="1">
                  <a:solidFill>
                    <a:srgbClr val="FF0000"/>
                  </a:solidFill>
                  <a:latin typeface="Courier New" charset="0"/>
                </a:rPr>
                <a:t>PER</a:t>
              </a:r>
              <a:endParaRPr lang="en-US" b="1">
                <a:solidFill>
                  <a:srgbClr val="FF0000"/>
                </a:solidFill>
                <a:latin typeface="Courier New" charset="0"/>
              </a:endParaRPr>
            </a:p>
          </p:txBody>
        </p:sp>
      </p:grpSp>
      <p:sp>
        <p:nvSpPr>
          <p:cNvPr id="12428" name="Rectangle 140"/>
          <p:cNvSpPr>
            <a:spLocks noChangeArrowheads="1"/>
          </p:cNvSpPr>
          <p:nvPr/>
        </p:nvSpPr>
        <p:spPr bwMode="auto">
          <a:xfrm>
            <a:off x="1657350" y="3048000"/>
            <a:ext cx="57255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latin typeface="Courier New" charset="0"/>
              </a:rPr>
              <a:t>÷£¿≠¥ ÷</a:t>
            </a:r>
            <a:r>
              <a:rPr lang="en-US" b="1" dirty="0" err="1">
                <a:latin typeface="Courier New" charset="0"/>
              </a:rPr>
              <a:t>ŝc£ËËð</a:t>
            </a:r>
            <a:r>
              <a:rPr lang="en-US" b="1" dirty="0">
                <a:latin typeface="Courier New" charset="0"/>
              </a:rPr>
              <a:t> №£</a:t>
            </a:r>
            <a:r>
              <a:rPr lang="en-US" b="1" dirty="0" err="1">
                <a:latin typeface="Courier New" charset="0"/>
              </a:rPr>
              <a:t>Ë</a:t>
            </a:r>
            <a:r>
              <a:rPr lang="hu-HU" b="1" dirty="0">
                <a:latin typeface="Courier New" charset="0"/>
              </a:rPr>
              <a:t> </a:t>
            </a:r>
            <a:r>
              <a:rPr lang="en-US" b="1" dirty="0">
                <a:latin typeface="Courier New" charset="0"/>
              </a:rPr>
              <a:t>¿¥r© </a:t>
            </a:r>
            <a:r>
              <a:rPr lang="en-US" b="1" dirty="0" err="1">
                <a:latin typeface="Courier New" charset="0"/>
              </a:rPr>
              <a:t>ŝ</a:t>
            </a:r>
            <a:r>
              <a:rPr lang="en-US" b="1" dirty="0">
                <a:latin typeface="Courier New" charset="0"/>
              </a:rPr>
              <a:t>© X£≠£</a:t>
            </a:r>
            <a:r>
              <a:rPr lang="hu-HU" b="1" dirty="0">
                <a:latin typeface="Courier New" charset="0"/>
              </a:rPr>
              <a:t>g</a:t>
            </a:r>
            <a:r>
              <a:rPr lang="en-US" b="1" dirty="0">
                <a:latin typeface="Courier New" charset="0"/>
              </a:rPr>
              <a:t>£, </a:t>
            </a:r>
            <a:r>
              <a:rPr lang="en-US" b="1" dirty="0" err="1">
                <a:latin typeface="Courier New" charset="0"/>
              </a:rPr>
              <a:t>Ë</a:t>
            </a:r>
            <a:r>
              <a:rPr lang="en-US" b="1" dirty="0">
                <a:latin typeface="Courier New" charset="0"/>
              </a:rPr>
              <a:t>÷£</a:t>
            </a:r>
            <a:r>
              <a:rPr lang="en-US" b="1" dirty="0" err="1">
                <a:latin typeface="Courier New" charset="0"/>
              </a:rPr>
              <a:t>ŝ</a:t>
            </a:r>
            <a:r>
              <a:rPr lang="en-US" b="1" dirty="0">
                <a:latin typeface="Courier New" charset="0"/>
              </a:rPr>
              <a:t>©.</a:t>
            </a:r>
          </a:p>
        </p:txBody>
      </p:sp>
      <p:sp>
        <p:nvSpPr>
          <p:cNvPr id="12433" name="Text Box 145"/>
          <p:cNvSpPr txBox="1">
            <a:spLocks noChangeArrowheads="1"/>
          </p:cNvSpPr>
          <p:nvPr/>
        </p:nvSpPr>
        <p:spPr bwMode="auto">
          <a:xfrm>
            <a:off x="381001" y="4343400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b="1">
                <a:solidFill>
                  <a:srgbClr val="7B0099"/>
                </a:solidFill>
              </a:rPr>
              <a:t>IR</a:t>
            </a:r>
          </a:p>
        </p:txBody>
      </p:sp>
      <p:sp>
        <p:nvSpPr>
          <p:cNvPr id="12434" name="Text Box 146"/>
          <p:cNvSpPr txBox="1">
            <a:spLocks noChangeArrowheads="1"/>
          </p:cNvSpPr>
          <p:nvPr/>
        </p:nvSpPr>
        <p:spPr bwMode="auto">
          <a:xfrm>
            <a:off x="228603" y="5867400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b="1">
                <a:solidFill>
                  <a:srgbClr val="7B0099"/>
                </a:solidFill>
              </a:rPr>
              <a:t>Text</a:t>
            </a:r>
            <a:endParaRPr lang="en-US" b="1">
              <a:solidFill>
                <a:srgbClr val="7B0099"/>
              </a:solidFill>
            </a:endParaRPr>
          </a:p>
        </p:txBody>
      </p:sp>
      <p:sp>
        <p:nvSpPr>
          <p:cNvPr id="12435" name="Line 147"/>
          <p:cNvSpPr>
            <a:spLocks noChangeShapeType="1"/>
          </p:cNvSpPr>
          <p:nvPr/>
        </p:nvSpPr>
        <p:spPr bwMode="auto">
          <a:xfrm>
            <a:off x="1447800" y="1447800"/>
            <a:ext cx="0" cy="4953000"/>
          </a:xfrm>
          <a:prstGeom prst="line">
            <a:avLst/>
          </a:prstGeom>
          <a:noFill/>
          <a:ln w="38100">
            <a:solidFill>
              <a:srgbClr val="7B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36" name="Text Box 148"/>
          <p:cNvSpPr txBox="1">
            <a:spLocks noChangeArrowheads="1"/>
          </p:cNvSpPr>
          <p:nvPr/>
        </p:nvSpPr>
        <p:spPr bwMode="auto">
          <a:xfrm>
            <a:off x="304800" y="3124200"/>
            <a:ext cx="6720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hu-HU" b="1" dirty="0" smtClean="0">
                <a:solidFill>
                  <a:srgbClr val="7B0099"/>
                </a:solidFill>
              </a:rPr>
              <a:t>NER</a:t>
            </a:r>
            <a:endParaRPr lang="hu-HU" b="1" dirty="0">
              <a:solidFill>
                <a:srgbClr val="7B0099"/>
              </a:solidFill>
            </a:endParaRPr>
          </a:p>
        </p:txBody>
      </p:sp>
      <p:sp>
        <p:nvSpPr>
          <p:cNvPr id="12437" name="Text Box 149"/>
          <p:cNvSpPr txBox="1">
            <a:spLocks noChangeArrowheads="1"/>
          </p:cNvSpPr>
          <p:nvPr/>
        </p:nvSpPr>
        <p:spPr bwMode="auto">
          <a:xfrm>
            <a:off x="0" y="1981200"/>
            <a:ext cx="141577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hu-HU" b="1" dirty="0" smtClean="0">
                <a:solidFill>
                  <a:srgbClr val="7B0099"/>
                </a:solidFill>
              </a:rPr>
              <a:t>Mapping to</a:t>
            </a:r>
          </a:p>
          <a:p>
            <a:pPr algn="ctr"/>
            <a:r>
              <a:rPr lang="en-US" b="1" dirty="0" smtClean="0">
                <a:solidFill>
                  <a:srgbClr val="7B0099"/>
                </a:solidFill>
              </a:rPr>
              <a:t>o</a:t>
            </a:r>
            <a:r>
              <a:rPr lang="hu-HU" b="1" dirty="0" smtClean="0">
                <a:solidFill>
                  <a:srgbClr val="7B0099"/>
                </a:solidFill>
              </a:rPr>
              <a:t>ntology</a:t>
            </a:r>
          </a:p>
          <a:p>
            <a:pPr algn="ctr"/>
            <a:r>
              <a:rPr lang="hu-HU" b="1" dirty="0" smtClean="0">
                <a:solidFill>
                  <a:srgbClr val="7B0099"/>
                </a:solidFill>
              </a:rPr>
              <a:t>(NED) </a:t>
            </a:r>
            <a:endParaRPr lang="hu-HU" b="1" dirty="0">
              <a:solidFill>
                <a:srgbClr val="7B0099"/>
              </a:solidFill>
            </a:endParaRPr>
          </a:p>
        </p:txBody>
      </p:sp>
      <p:cxnSp>
        <p:nvCxnSpPr>
          <p:cNvPr id="3" name="Curved Connector 2"/>
          <p:cNvCxnSpPr>
            <a:stCxn id="12423" idx="0"/>
            <a:endCxn id="12424" idx="0"/>
          </p:cNvCxnSpPr>
          <p:nvPr/>
        </p:nvCxnSpPr>
        <p:spPr>
          <a:xfrm rot="16200000" flipH="1">
            <a:off x="6197600" y="1154115"/>
            <a:ext cx="381000" cy="1273175"/>
          </a:xfrm>
          <a:prstGeom prst="curvedConnector3">
            <a:avLst>
              <a:gd name="adj1" fmla="val -6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429004" y="2393950"/>
            <a:ext cx="16605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Box 151"/>
          <p:cNvSpPr txBox="1">
            <a:spLocks noChangeArrowheads="1"/>
          </p:cNvSpPr>
          <p:nvPr/>
        </p:nvSpPr>
        <p:spPr bwMode="auto">
          <a:xfrm>
            <a:off x="6721480" y="1143003"/>
            <a:ext cx="7874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city-</a:t>
            </a:r>
            <a:r>
              <a:rPr lang="en-US" dirty="0"/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275903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2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/>
      <p:bldP spid="12400" grpId="0"/>
      <p:bldP spid="12419" grpId="0" animBg="1"/>
      <p:bldP spid="12428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Extraction from text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400" dirty="0" smtClean="0"/>
              <a:t>Personalization on </a:t>
            </a:r>
            <a:r>
              <a:rPr lang="en-US" sz="2400" dirty="0" err="1" smtClean="0"/>
              <a:t>yahoo.com</a:t>
            </a:r>
            <a:endParaRPr lang="en-US" sz="2400" dirty="0" smtClean="0"/>
          </a:p>
          <a:p>
            <a:pPr lvl="1"/>
            <a:r>
              <a:rPr lang="en-US" dirty="0" smtClean="0"/>
              <a:t>NLP pipeline for NER, NED and </a:t>
            </a:r>
            <a:r>
              <a:rPr lang="en-US" i="1" dirty="0" err="1" smtClean="0"/>
              <a:t>aboutness</a:t>
            </a:r>
            <a:r>
              <a:rPr lang="en-US" dirty="0" smtClean="0"/>
              <a:t> ranking</a:t>
            </a:r>
          </a:p>
          <a:p>
            <a:pPr lvl="1"/>
            <a:r>
              <a:rPr lang="en-US" dirty="0" smtClean="0"/>
              <a:t>Entity-graph based on Linked Data sources (Wikipedia, Freebase, Y! data)</a:t>
            </a:r>
            <a:endParaRPr lang="en-US" dirty="0"/>
          </a:p>
          <a:p>
            <a:pPr lvl="1"/>
            <a:r>
              <a:rPr lang="en-US" dirty="0" smtClean="0"/>
              <a:t>Profile based </a:t>
            </a:r>
            <a:r>
              <a:rPr lang="en-US" dirty="0"/>
              <a:t>on past reading behavior, Facebook profile, implicit feedback</a:t>
            </a:r>
          </a:p>
          <a:p>
            <a:pPr lvl="1"/>
            <a:r>
              <a:rPr lang="en-US" dirty="0"/>
              <a:t>Concepts from a news taxonomy and entity-</a:t>
            </a:r>
            <a:r>
              <a:rPr lang="en-US" dirty="0" smtClean="0"/>
              <a:t>graph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545"/>
          <a:stretch/>
        </p:blipFill>
        <p:spPr>
          <a:xfrm>
            <a:off x="759331" y="3793281"/>
            <a:ext cx="7492496" cy="29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Exploiting Linked Data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4035" name="Group 3"/>
          <p:cNvGrpSpPr>
            <a:grpSpLocks/>
          </p:cNvGrpSpPr>
          <p:nvPr/>
        </p:nvGrpSpPr>
        <p:grpSpPr bwMode="auto">
          <a:xfrm>
            <a:off x="871593" y="1579218"/>
            <a:ext cx="7936811" cy="5138530"/>
            <a:chOff x="0" y="0"/>
            <a:chExt cx="4818" cy="3312"/>
          </a:xfrm>
        </p:grpSpPr>
        <p:pic>
          <p:nvPicPr>
            <p:cNvPr id="4403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20" r="2312" b="28784"/>
            <a:stretch>
              <a:fillRect/>
            </a:stretch>
          </p:blipFill>
          <p:spPr bwMode="auto">
            <a:xfrm>
              <a:off x="0" y="0"/>
              <a:ext cx="4818" cy="3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7" name="Oval 5"/>
            <p:cNvSpPr>
              <a:spLocks noChangeArrowheads="1"/>
            </p:cNvSpPr>
            <p:nvPr/>
          </p:nvSpPr>
          <p:spPr bwMode="auto">
            <a:xfrm>
              <a:off x="1920" y="1440"/>
              <a:ext cx="576" cy="19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38" name="Oval 6"/>
            <p:cNvSpPr>
              <a:spLocks noChangeArrowheads="1"/>
            </p:cNvSpPr>
            <p:nvPr/>
          </p:nvSpPr>
          <p:spPr bwMode="auto">
            <a:xfrm>
              <a:off x="3936" y="2832"/>
              <a:ext cx="576" cy="19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Mapping structured and unstructured data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9275" y="1220788"/>
            <a:ext cx="8061325" cy="486568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Parallel annotations of English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Wikipedia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Tagged using the </a:t>
            </a:r>
            <a:r>
              <a:rPr lang="en-US" dirty="0" err="1">
                <a:latin typeface="Arial" charset="0"/>
                <a:ea typeface="ＭＳ Ｐゴシック" charset="0"/>
              </a:rPr>
              <a:t>SuperSense</a:t>
            </a:r>
            <a:r>
              <a:rPr lang="en-US" dirty="0">
                <a:latin typeface="Arial" charset="0"/>
                <a:ea typeface="ＭＳ Ｐゴシック" charset="0"/>
              </a:rPr>
              <a:t> Tagger trained on </a:t>
            </a:r>
            <a:r>
              <a:rPr lang="en-US" dirty="0" err="1">
                <a:latin typeface="Arial" charset="0"/>
                <a:ea typeface="ＭＳ Ｐゴシック" charset="0"/>
              </a:rPr>
              <a:t>CoNLL</a:t>
            </a:r>
            <a:r>
              <a:rPr lang="en-US" dirty="0">
                <a:latin typeface="Arial" charset="0"/>
                <a:ea typeface="ＭＳ Ｐゴシック" charset="0"/>
              </a:rPr>
              <a:t> and WSJ data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Tagged by the property that provides the value found in text</a:t>
            </a:r>
          </a:p>
        </p:txBody>
      </p:sp>
      <p:pic>
        <p:nvPicPr>
          <p:cNvPr id="45060" name="Picture 5" descr="sc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/>
          <a:stretch>
            <a:fillRect/>
          </a:stretch>
        </p:blipFill>
        <p:spPr bwMode="auto">
          <a:xfrm>
            <a:off x="609600" y="3048000"/>
            <a:ext cx="8001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838200" y="5638800"/>
            <a:ext cx="77724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4161750" indent="-24161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/>
            <a:r>
              <a:rPr lang="en-US" sz="1800" dirty="0">
                <a:latin typeface="Times" charset="0"/>
              </a:rPr>
              <a:t>If most places of birth are locations, then </a:t>
            </a:r>
            <a:r>
              <a:rPr lang="en-US" sz="1800" dirty="0" smtClean="0">
                <a:latin typeface="Times" charset="0"/>
              </a:rPr>
              <a:t>let’s </a:t>
            </a:r>
            <a:r>
              <a:rPr lang="en-US" sz="1800" dirty="0">
                <a:latin typeface="Times" charset="0"/>
              </a:rPr>
              <a:t>assume all are.</a:t>
            </a:r>
          </a:p>
          <a:p>
            <a:pPr lvl="1"/>
            <a:endParaRPr lang="en-US" sz="1800" dirty="0">
              <a:latin typeface="Times" charset="0"/>
            </a:endParaRPr>
          </a:p>
        </p:txBody>
      </p:sp>
      <p:pic>
        <p:nvPicPr>
          <p:cNvPr id="45062" name="Picture 7" descr="MCj0426072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638800"/>
            <a:ext cx="381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783" y="66040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1094409" y="23986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200" dirty="0" smtClean="0"/>
              <a:t>P. Mika et al.: </a:t>
            </a:r>
            <a:r>
              <a:rPr lang="en-US" sz="1200" dirty="0"/>
              <a:t>Learning to Tag and Tagging to Learn: A Case Study on Wikipedia.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IEEE </a:t>
            </a:r>
            <a:r>
              <a:rPr lang="en-US" sz="1200" dirty="0"/>
              <a:t>Intelligent Systems 23(5): 26-33 (2008)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Result #1: extending metadata</a:t>
            </a:r>
          </a:p>
        </p:txBody>
      </p:sp>
      <p:pic>
        <p:nvPicPr>
          <p:cNvPr id="46083" name="Picture 35" descr="sc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3"/>
          <a:stretch>
            <a:fillRect/>
          </a:stretch>
        </p:blipFill>
        <p:spPr bwMode="auto">
          <a:xfrm>
            <a:off x="504825" y="4953000"/>
            <a:ext cx="863917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36" descr="sc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010400" cy="358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Result #1: extending metadata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7" name="Picture 55" descr="sc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143000"/>
            <a:ext cx="90392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(Web) Search today</a:t>
            </a:r>
          </a:p>
          <a:p>
            <a:r>
              <a:rPr lang="en-US" dirty="0" smtClean="0"/>
              <a:t>Semantic Search</a:t>
            </a:r>
          </a:p>
          <a:p>
            <a:r>
              <a:rPr lang="en-US" dirty="0" smtClean="0"/>
              <a:t>Information Extraction</a:t>
            </a:r>
          </a:p>
          <a:p>
            <a:pPr lvl="1"/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User intents</a:t>
            </a:r>
          </a:p>
          <a:p>
            <a:pPr lvl="1"/>
            <a:r>
              <a:rPr lang="en-US" dirty="0" smtClean="0"/>
              <a:t>Interaction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6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Result #2: improved tagging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71600"/>
            <a:ext cx="8061325" cy="5486400"/>
          </a:xfrm>
          <a:prstGeom prst="rect">
            <a:avLst/>
          </a:prstGeom>
        </p:spPr>
        <p:txBody>
          <a:bodyPr/>
          <a:lstStyle/>
          <a:p>
            <a:r>
              <a:rPr lang="en-US" sz="2100">
                <a:latin typeface="Arial" charset="0"/>
                <a:ea typeface="ＭＳ Ｐゴシック" charset="0"/>
                <a:cs typeface="ＭＳ Ｐゴシック" charset="0"/>
              </a:rPr>
              <a:t>Generate training data based on what is learned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e.g. if Paris is also a place of birth, it is also a place</a:t>
            </a:r>
          </a:p>
          <a:p>
            <a:pPr lvl="1"/>
            <a:r>
              <a:rPr lang="en-US" sz="1900">
                <a:latin typeface="Arial" charset="0"/>
                <a:ea typeface="ＭＳ Ｐゴシック" charset="0"/>
              </a:rPr>
              <a:t>Dealing with partially-labeled data</a:t>
            </a:r>
          </a:p>
          <a:p>
            <a:pPr lvl="1">
              <a:buFontTx/>
              <a:buNone/>
            </a:pPr>
            <a:r>
              <a:rPr lang="en-US" sz="1900">
                <a:latin typeface="Arial" charset="0"/>
                <a:ea typeface="ＭＳ Ｐゴシック" charset="0"/>
              </a:rPr>
              <a:t>	</a:t>
            </a:r>
            <a:r>
              <a:rPr lang="en-US" sz="1900" u="sng">
                <a:latin typeface="Arial" charset="0"/>
                <a:ea typeface="ＭＳ Ｐゴシック" charset="0"/>
              </a:rPr>
              <a:t>Paris is the capital city of</a:t>
            </a:r>
            <a:r>
              <a:rPr lang="en-US" sz="1900">
                <a:latin typeface="Arial" charset="0"/>
                <a:ea typeface="ＭＳ Ｐゴシック" charset="0"/>
              </a:rPr>
              <a:t> France.</a:t>
            </a:r>
          </a:p>
          <a:p>
            <a:pPr lvl="1"/>
            <a:r>
              <a:rPr lang="en-US" sz="1900">
                <a:latin typeface="Arial" charset="0"/>
                <a:ea typeface="ＭＳ Ｐゴシック" charset="0"/>
              </a:rPr>
              <a:t>Automatic tuning of parameters on training set</a:t>
            </a:r>
          </a:p>
          <a:p>
            <a:r>
              <a:rPr lang="en-US" sz="2100">
                <a:latin typeface="Arial" charset="0"/>
                <a:ea typeface="ＭＳ Ｐゴシック" charset="0"/>
                <a:cs typeface="ＭＳ Ｐゴシック" charset="0"/>
              </a:rPr>
              <a:t>User evaluation</a:t>
            </a:r>
          </a:p>
          <a:p>
            <a:endParaRPr lang="en-US" sz="210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10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10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10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9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900">
                <a:latin typeface="Arial" charset="0"/>
                <a:ea typeface="ＭＳ Ｐゴシック" charset="0"/>
                <a:cs typeface="ＭＳ Ｐゴシック" charset="0"/>
              </a:rPr>
              <a:t>Automatically generated training data is not much worse than baseline</a:t>
            </a:r>
          </a:p>
          <a:p>
            <a:r>
              <a:rPr lang="en-US" sz="1900">
                <a:latin typeface="Arial" charset="0"/>
                <a:ea typeface="ＭＳ Ｐゴシック" charset="0"/>
                <a:cs typeface="ＭＳ Ｐゴシック" charset="0"/>
              </a:rPr>
              <a:t>Improves on existing tagger when training data is combined</a:t>
            </a:r>
            <a:endParaRPr lang="en-US" sz="20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9156" name="Picture 4" descr="sc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5"/>
          <a:stretch>
            <a:fillRect/>
          </a:stretch>
        </p:blipFill>
        <p:spPr bwMode="auto">
          <a:xfrm>
            <a:off x="287339" y="3614811"/>
            <a:ext cx="8791575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Exploiting metadata in HTML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549275" y="1220788"/>
            <a:ext cx="8061325" cy="4865687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Limited availability of structured data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Information boxes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Professional data providers or information extraction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Emerging standards for embedding structured data in HTML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Microformats, RDF-in-attributes (RDFa) released in 2007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Increasing amounts of data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Shared interest of publishers and search engines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Publishers are self-motivated in helping search engines understand their content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How can we exploit this data in web search?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Improve web search results presentation!</a:t>
            </a:r>
          </a:p>
        </p:txBody>
      </p:sp>
    </p:spTree>
  </p:cSld>
  <p:clrMapOvr>
    <a:masterClrMapping/>
  </p:clrMapOvr>
  <p:transition xmlns:p14="http://schemas.microsoft.com/office/powerpoint/2010/main" advTm="1315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Presenting search results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549275" y="1220788"/>
            <a:ext cx="8061325" cy="4865687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Help users determine the relevance of search results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Title/Abstract/URL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Computing abstracts is hard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Summarization of HTML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Template detection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Selecting relevant snippets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Composing readable text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Efficiency constraints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Structured data to replace or complement text summary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Key/value pairs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Deep links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Image or Video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 advTm="60332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Enhanced results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4294967295"/>
          </p:nvPr>
        </p:nvSpPr>
        <p:spPr>
          <a:xfrm>
            <a:off x="549275" y="1219200"/>
            <a:ext cx="8061325" cy="4865688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Extract structured data</a:t>
            </a:r>
          </a:p>
          <a:p>
            <a:pPr lvl="1"/>
            <a:r>
              <a:rPr lang="en-US" sz="1800">
                <a:latin typeface="Arial" charset="0"/>
                <a:ea typeface="ＭＳ Ｐゴシック" charset="0"/>
              </a:rPr>
              <a:t>Semantic Web markup</a:t>
            </a:r>
          </a:p>
          <a:p>
            <a:pPr lvl="2"/>
            <a:r>
              <a:rPr lang="en-US" sz="1600">
                <a:latin typeface="Arial" charset="0"/>
                <a:ea typeface="ＭＳ Ｐゴシック" charset="0"/>
              </a:rPr>
              <a:t>Example: </a:t>
            </a:r>
          </a:p>
          <a:p>
            <a:pPr lvl="2">
              <a:buFontTx/>
              <a:buNone/>
            </a:pPr>
            <a:r>
              <a:rPr lang="en-US" sz="1600">
                <a:latin typeface="Arial" charset="0"/>
                <a:ea typeface="ＭＳ Ｐゴシック" charset="0"/>
              </a:rPr>
              <a:t>   &lt;span </a:t>
            </a:r>
            <a:r>
              <a:rPr lang="en-US" sz="1600" b="1">
                <a:latin typeface="Arial" charset="0"/>
                <a:ea typeface="ＭＳ Ｐゴシック" charset="0"/>
              </a:rPr>
              <a:t>property=</a:t>
            </a:r>
            <a:r>
              <a:rPr lang="ja-JP" altLang="en-US" sz="1600" b="1">
                <a:latin typeface="Arial" charset="0"/>
                <a:ea typeface="ＭＳ Ｐゴシック" charset="0"/>
              </a:rPr>
              <a:t>“</a:t>
            </a:r>
            <a:r>
              <a:rPr lang="en-US" sz="1600" b="1">
                <a:latin typeface="Arial" charset="0"/>
                <a:ea typeface="ＭＳ Ｐゴシック" charset="0"/>
              </a:rPr>
              <a:t>vcard:city</a:t>
            </a:r>
            <a:r>
              <a:rPr lang="ja-JP" altLang="en-US" sz="1600" b="1">
                <a:latin typeface="Arial" charset="0"/>
                <a:ea typeface="ＭＳ Ｐゴシック" charset="0"/>
              </a:rPr>
              <a:t>”</a:t>
            </a:r>
            <a:r>
              <a:rPr lang="en-US" sz="1600">
                <a:latin typeface="Arial" charset="0"/>
                <a:ea typeface="ＭＳ Ｐゴシック" charset="0"/>
              </a:rPr>
              <a:t>&gt;Santa Clara&lt;/span&gt;</a:t>
            </a:r>
          </a:p>
          <a:p>
            <a:pPr lvl="2">
              <a:buFontTx/>
              <a:buNone/>
            </a:pPr>
            <a:r>
              <a:rPr lang="en-US" sz="1600">
                <a:latin typeface="Arial" charset="0"/>
                <a:ea typeface="ＭＳ Ｐゴシック" charset="0"/>
              </a:rPr>
              <a:t>   &lt;span </a:t>
            </a:r>
            <a:r>
              <a:rPr lang="en-US" sz="1600" b="1">
                <a:latin typeface="Arial" charset="0"/>
                <a:ea typeface="ＭＳ Ｐゴシック" charset="0"/>
              </a:rPr>
              <a:t>property=</a:t>
            </a:r>
            <a:r>
              <a:rPr lang="ja-JP" altLang="en-US" sz="1600" b="1">
                <a:latin typeface="Arial" charset="0"/>
                <a:ea typeface="ＭＳ Ｐゴシック" charset="0"/>
              </a:rPr>
              <a:t>“</a:t>
            </a:r>
            <a:r>
              <a:rPr lang="en-US" sz="1600" b="1">
                <a:latin typeface="Arial" charset="0"/>
                <a:ea typeface="ＭＳ Ｐゴシック" charset="0"/>
              </a:rPr>
              <a:t>vcard:region</a:t>
            </a:r>
            <a:r>
              <a:rPr lang="ja-JP" altLang="en-US" sz="1600" b="1">
                <a:latin typeface="Arial" charset="0"/>
                <a:ea typeface="ＭＳ Ｐゴシック" charset="0"/>
              </a:rPr>
              <a:t>”</a:t>
            </a:r>
            <a:r>
              <a:rPr lang="en-US" sz="1600">
                <a:latin typeface="Arial" charset="0"/>
                <a:ea typeface="ＭＳ Ｐゴシック" charset="0"/>
              </a:rPr>
              <a:t>&gt;CA&lt;/span&gt;</a:t>
            </a:r>
          </a:p>
          <a:p>
            <a:pPr lvl="1"/>
            <a:r>
              <a:rPr lang="en-US" sz="1800">
                <a:latin typeface="Arial" charset="0"/>
                <a:ea typeface="ＭＳ Ｐゴシック" charset="0"/>
              </a:rPr>
              <a:t>Information Extraction</a:t>
            </a:r>
          </a:p>
          <a:p>
            <a:pPr marL="457200" indent="-457200">
              <a:buFontTx/>
              <a:buAutoNum type="arabicPeriod"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Presentation</a:t>
            </a:r>
          </a:p>
          <a:p>
            <a:pPr lvl="1"/>
            <a:r>
              <a:rPr lang="en-US" sz="1800">
                <a:latin typeface="Arial" charset="0"/>
                <a:ea typeface="ＭＳ Ｐゴシック" charset="0"/>
              </a:rPr>
              <a:t>Fixed presentation templates</a:t>
            </a:r>
          </a:p>
          <a:p>
            <a:pPr lvl="2"/>
            <a:r>
              <a:rPr lang="en-US" sz="1600">
                <a:latin typeface="Arial" charset="0"/>
                <a:ea typeface="ＭＳ Ｐゴシック" charset="0"/>
              </a:rPr>
              <a:t>One template per object type</a:t>
            </a:r>
          </a:p>
          <a:p>
            <a:pPr lvl="1"/>
            <a:r>
              <a:rPr lang="en-US" sz="1800">
                <a:latin typeface="Arial" charset="0"/>
                <a:ea typeface="ＭＳ Ｐゴシック" charset="0"/>
              </a:rPr>
              <a:t>Applications</a:t>
            </a:r>
          </a:p>
          <a:p>
            <a:pPr lvl="2"/>
            <a:r>
              <a:rPr lang="en-US" sz="1600">
                <a:latin typeface="Arial" charset="0"/>
                <a:ea typeface="ＭＳ Ｐゴシック" charset="0"/>
              </a:rPr>
              <a:t>Third-party modules to display data (SearchMonkey)</a:t>
            </a:r>
          </a:p>
          <a:p>
            <a:pPr lvl="2"/>
            <a:endParaRPr lang="en-US" sz="1600">
              <a:latin typeface="Arial" charset="0"/>
              <a:ea typeface="ＭＳ Ｐゴシック" charset="0"/>
            </a:endParaRPr>
          </a:p>
        </p:txBody>
      </p:sp>
      <p:pic>
        <p:nvPicPr>
          <p:cNvPr id="2458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3" t="48666" r="30833" b="39333"/>
          <a:stretch>
            <a:fillRect/>
          </a:stretch>
        </p:blipFill>
        <p:spPr bwMode="auto">
          <a:xfrm>
            <a:off x="1524000" y="5181600"/>
            <a:ext cx="63246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28000" r="30624" b="60667"/>
          <a:stretch>
            <a:fillRect/>
          </a:stretch>
        </p:blipFill>
        <p:spPr bwMode="auto">
          <a:xfrm>
            <a:off x="1905000" y="5562600"/>
            <a:ext cx="69723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SearchMonkey architecture (2008)</a:t>
            </a:r>
          </a:p>
        </p:txBody>
      </p:sp>
      <p:pic>
        <p:nvPicPr>
          <p:cNvPr id="25603" name="Picture 3" descr="archite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407400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Enhanced results help users determine the relevance of search results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Fragmentation of markup</a:t>
            </a:r>
          </a:p>
          <a:p>
            <a:pPr lvl="1"/>
            <a:r>
              <a:rPr lang="en-US" b="1" dirty="0" err="1" smtClean="0">
                <a:latin typeface="Arial" charset="0"/>
                <a:ea typeface="ＭＳ Ｐゴシック" charset="0"/>
                <a:cs typeface="ＭＳ Ｐゴシック" charset="0"/>
              </a:rPr>
              <a:t>Schema.org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to the rescue</a:t>
            </a:r>
          </a:p>
          <a:p>
            <a:pPr lvl="1"/>
            <a:r>
              <a:rPr lang="en-US" dirty="0" smtClean="0"/>
              <a:t>See keynote </a:t>
            </a:r>
            <a:r>
              <a:rPr lang="en-US" dirty="0"/>
              <a:t>talk on </a:t>
            </a:r>
            <a:r>
              <a:rPr lang="en-US" dirty="0" smtClean="0"/>
              <a:t>Wednesday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Humans are very effective at creating extraction rules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Our users won’t do it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But our editors will!</a:t>
            </a:r>
          </a:p>
          <a:p>
            <a:pPr lvl="1"/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91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Semi-automated wrapper induction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516573" y="1402320"/>
            <a:ext cx="8301990" cy="4323080"/>
          </a:xfrm>
        </p:spPr>
        <p:txBody>
          <a:bodyPr/>
          <a:lstStyle/>
          <a:p>
            <a:r>
              <a:rPr lang="en-US" dirty="0" smtClean="0"/>
              <a:t>Core technology for </a:t>
            </a:r>
            <a:r>
              <a:rPr lang="en-US" dirty="0"/>
              <a:t>D</a:t>
            </a:r>
            <a:r>
              <a:rPr lang="en-US" dirty="0" smtClean="0"/>
              <a:t>irect </a:t>
            </a:r>
            <a:r>
              <a:rPr lang="en-US" dirty="0"/>
              <a:t>D</a:t>
            </a:r>
            <a:r>
              <a:rPr lang="en-US" dirty="0" smtClean="0"/>
              <a:t>isplays (DD)</a:t>
            </a:r>
          </a:p>
          <a:p>
            <a:r>
              <a:rPr lang="en-US" dirty="0" smtClean="0"/>
              <a:t>1000s of DDs in production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753" b="753"/>
          <a:stretch>
            <a:fillRect/>
          </a:stretch>
        </p:blipFill>
        <p:spPr>
          <a:xfrm>
            <a:off x="735519" y="2332037"/>
            <a:ext cx="8229600" cy="4525963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5742306" y="582507"/>
            <a:ext cx="2918872" cy="1428361"/>
          </a:xfrm>
          <a:prstGeom prst="cloudCallout">
            <a:avLst>
              <a:gd name="adj1" fmla="val -58240"/>
              <a:gd name="adj2" fmla="val 68951"/>
            </a:avLst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Try it at </a:t>
            </a:r>
            <a:r>
              <a:rPr lang="en-U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open.dapper.net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78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Olympics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56" y="1102288"/>
            <a:ext cx="3927288" cy="167522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635" y="4777869"/>
            <a:ext cx="3914557" cy="193559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76" y="3013197"/>
            <a:ext cx="3889767" cy="15584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5970" y="4711861"/>
            <a:ext cx="4073473" cy="206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06637" y="863467"/>
            <a:ext cx="3914556" cy="370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676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Variety of </a:t>
            </a:r>
            <a:r>
              <a:rPr lang="en-US" dirty="0"/>
              <a:t>t</a:t>
            </a:r>
            <a:r>
              <a:rPr lang="en-US" dirty="0" smtClean="0"/>
              <a:t>emplates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682" y="4623197"/>
            <a:ext cx="1888958" cy="1138198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79" y="1760680"/>
            <a:ext cx="1817047" cy="1172584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85" y="1118096"/>
            <a:ext cx="3267635" cy="247105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691" y="1816834"/>
            <a:ext cx="2021935" cy="1060274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980" y="4537872"/>
            <a:ext cx="2472820" cy="1308847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79" y="4554455"/>
            <a:ext cx="2117165" cy="1275682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78" y="5897972"/>
            <a:ext cx="2704354" cy="897272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178" y="3390553"/>
            <a:ext cx="1881094" cy="628882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179" y="1848203"/>
            <a:ext cx="2021935" cy="997536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4890" y="1760958"/>
            <a:ext cx="1931910" cy="1172026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4528" y="947960"/>
            <a:ext cx="2948270" cy="587377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2448" y="3281059"/>
            <a:ext cx="1565769" cy="847870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5180" y="3311256"/>
            <a:ext cx="1861621" cy="787476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5235" y="3259395"/>
            <a:ext cx="1900251" cy="891200"/>
          </a:xfrm>
          <a:prstGeom prst="rect">
            <a:avLst/>
          </a:prstGeom>
          <a:effectLst>
            <a:outerShdw blurRad="50800" dist="38100" dir="2700000" algn="tl" rotWithShape="0">
              <a:schemeClr val="accent3">
                <a:alpha val="43000"/>
              </a:schemeClr>
            </a:outerShdw>
          </a:effectLst>
        </p:spPr>
      </p:pic>
      <p:cxnSp>
        <p:nvCxnSpPr>
          <p:cNvPr id="19" name="Straight Connector 18"/>
          <p:cNvCxnSpPr/>
          <p:nvPr/>
        </p:nvCxnSpPr>
        <p:spPr>
          <a:xfrm>
            <a:off x="0" y="3075611"/>
            <a:ext cx="909170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0" y="4343220"/>
            <a:ext cx="909170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834" y="1612571"/>
            <a:ext cx="909170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-7471" y="4945871"/>
            <a:ext cx="835104" cy="37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/>
              <a:t>Events</a:t>
            </a:r>
            <a:endParaRPr lang="en-US" sz="1200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-7471" y="3519150"/>
            <a:ext cx="835104" cy="37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/>
              <a:t>News</a:t>
            </a:r>
            <a:endParaRPr lang="en-US" sz="12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-7471" y="2101960"/>
            <a:ext cx="835104" cy="37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5F5F5F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/>
              <a:t>Carousel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659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Understanding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1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Search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340791"/>
              </p:ext>
            </p:extLst>
          </p:nvPr>
        </p:nvGraphicFramePr>
        <p:xfrm>
          <a:off x="551231" y="2164081"/>
          <a:ext cx="8257173" cy="4693919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8257173"/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oakland</a:t>
                      </a:r>
                      <a:r>
                        <a:rPr lang="en-US" sz="1400" u="sng" dirty="0" smtClean="0"/>
                        <a:t> as </a:t>
                      </a:r>
                      <a:r>
                        <a:rPr lang="en-US" sz="1400" u="sng" dirty="0" err="1" smtClean="0"/>
                        <a:t>bradd</a:t>
                      </a:r>
                      <a:r>
                        <a:rPr lang="en-US" sz="1400" u="sng" dirty="0" smtClean="0"/>
                        <a:t> </a:t>
                      </a:r>
                      <a:r>
                        <a:rPr lang="en-US" sz="1400" u="sng" dirty="0" err="1" smtClean="0"/>
                        <a:t>pitt</a:t>
                      </a:r>
                      <a:r>
                        <a:rPr lang="en-US" sz="1400" u="sng" dirty="0" smtClean="0"/>
                        <a:t> movie</a:t>
                      </a:r>
                      <a:r>
                        <a:rPr lang="en-US" sz="1400" u="none" dirty="0" smtClean="0"/>
                        <a:t> </a:t>
                      </a:r>
                      <a:r>
                        <a:rPr lang="en-US" sz="1400" u="none" baseline="0" dirty="0" smtClean="0"/>
                        <a:t>  </a:t>
                      </a:r>
                      <a:r>
                        <a:rPr lang="en-US" sz="1400" u="sng" baseline="0" dirty="0" err="1" smtClean="0"/>
                        <a:t>m</a:t>
                      </a:r>
                      <a:r>
                        <a:rPr lang="en-US" sz="1400" u="sng" dirty="0" err="1" smtClean="0"/>
                        <a:t>oneyball</a:t>
                      </a:r>
                      <a:r>
                        <a:rPr lang="en-US" sz="1400" u="none" baseline="0" dirty="0" smtClean="0"/>
                        <a:t>   </a:t>
                      </a:r>
                      <a:r>
                        <a:rPr lang="en-US" sz="1400" i="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movies.yahoo.com</a:t>
                      </a:r>
                      <a:r>
                        <a:rPr lang="en-US" sz="1400" i="0" baseline="0" dirty="0" smtClean="0">
                          <a:latin typeface="Courier"/>
                          <a:cs typeface="Courier"/>
                        </a:rPr>
                        <a:t>  </a:t>
                      </a:r>
                      <a:r>
                        <a:rPr lang="en-US" sz="1400" u="sng" dirty="0" err="1" smtClean="0"/>
                        <a:t>oakland</a:t>
                      </a:r>
                      <a:r>
                        <a:rPr lang="en-US" sz="1400" u="sng" dirty="0" smtClean="0"/>
                        <a:t> as</a:t>
                      </a:r>
                      <a:r>
                        <a:rPr lang="en-US" sz="1400" u="none" baseline="0" dirty="0" smtClean="0"/>
                        <a:t>   </a:t>
                      </a:r>
                      <a:r>
                        <a:rPr lang="en-US" sz="1400" u="none" dirty="0" err="1" smtClean="0">
                          <a:latin typeface="Courier"/>
                          <a:cs typeface="Courier"/>
                        </a:rPr>
                        <a:t>wikipedia.org</a:t>
                      </a:r>
                      <a:endParaRPr lang="en-US" sz="1400" u="none" dirty="0" smtClean="0">
                        <a:latin typeface="Courier"/>
                        <a:cs typeface="Courier"/>
                      </a:endParaRPr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captain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america</a:t>
                      </a:r>
                      <a:r>
                        <a:rPr lang="en-US" sz="1400" u="non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movies.yahoo.com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trailer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movies.yahoo.com</a:t>
                      </a:r>
                      <a:endParaRPr lang="en-US" sz="1400" dirty="0" smtClean="0"/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none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movies.yahoo.com</a:t>
                      </a:r>
                      <a:endParaRPr lang="en-US" sz="1400" dirty="0" smtClean="0"/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400" u="none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movies.yahoo.com</a:t>
                      </a:r>
                      <a:r>
                        <a:rPr lang="en-US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movies.yahoo.com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en.wikipedia.org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movies.yahoo.com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peter brand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peter brand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oakland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nymag.com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movie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www.imdb.com</a:t>
                      </a:r>
                      <a:endParaRPr lang="en-US" sz="1400" dirty="0" smtClean="0"/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traile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movies.yahoo.com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trailer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dirty="0" smtClean="0"/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brad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pitt</a:t>
                      </a:r>
                      <a:r>
                        <a:rPr lang="en-US" sz="1400" u="non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brad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pitt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brad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pitt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movie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brad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pitt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brad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pitt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oscar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www.imdb.com</a:t>
                      </a:r>
                      <a:endParaRPr lang="en-US" sz="1400" dirty="0" smtClean="0"/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4321">
                <a:tc>
                  <a:txBody>
                    <a:bodyPr/>
                    <a:lstStyle/>
                    <a:p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relay for life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calvert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ocunty</a:t>
                      </a:r>
                      <a:r>
                        <a:rPr lang="en-US" sz="1400" u="none" kern="1200" baseline="0" dirty="0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 w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ww.relayforlife.org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trailer for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1400" u="non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movies.yahoo.com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moneyball.movie-trailer.com</a:t>
                      </a:r>
                      <a:endParaRPr lang="en-US" sz="1400" dirty="0" smtClean="0"/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en.wikipedia.org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movies.yahoo.com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 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 of </a:t>
                      </a:r>
                      <a:r>
                        <a:rPr lang="en-US" sz="14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africa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www.africaguide.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</a:t>
                      </a:r>
                      <a:endParaRPr lang="en-US" sz="1400" dirty="0" smtClean="0"/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 ball movie</a:t>
                      </a:r>
                      <a:r>
                        <a:rPr lang="en-US" sz="1400" u="non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www.imdb.com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 </a:t>
                      </a:r>
                      <a:r>
                        <a:rPr lang="en-US" sz="14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 ball</a:t>
                      </a:r>
                      <a:r>
                        <a:rPr lang="en-US" sz="1400" u="sng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movie </a:t>
                      </a:r>
                      <a:r>
                        <a:rPr lang="en-US" sz="1400" u="non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trailer  </a:t>
                      </a:r>
                      <a:r>
                        <a:rPr lang="en-US" sz="1400" u="none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moneyball.movie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-trailer.com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dirty="0" smtClean="0"/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brad </a:t>
                      </a:r>
                      <a:r>
                        <a:rPr lang="en-US" sz="1400" u="sng" dirty="0" err="1" smtClean="0"/>
                        <a:t>pitt</a:t>
                      </a:r>
                      <a:r>
                        <a:rPr lang="en-US" sz="1400" u="sng" dirty="0" smtClean="0"/>
                        <a:t> new</a:t>
                      </a:r>
                      <a:r>
                        <a:rPr lang="en-US" sz="1400" u="none" dirty="0" smtClean="0"/>
                        <a:t>  </a:t>
                      </a:r>
                      <a:r>
                        <a:rPr lang="en-US" sz="1400" dirty="0" err="1" smtClean="0">
                          <a:latin typeface="Courier"/>
                          <a:cs typeface="Courier"/>
                        </a:rPr>
                        <a:t>www.zimbio.com</a:t>
                      </a:r>
                      <a:r>
                        <a:rPr lang="en-US" sz="1400" dirty="0" smtClean="0">
                          <a:latin typeface="Courier"/>
                          <a:cs typeface="Courier"/>
                        </a:rPr>
                        <a:t> www.usaweekend.com </a:t>
                      </a:r>
                      <a:r>
                        <a:rPr lang="en-US" sz="1400" u="none" dirty="0" smtClean="0">
                          <a:latin typeface="Courier"/>
                          <a:cs typeface="Courier"/>
                        </a:rPr>
                        <a:t>www.ivillage.com </a:t>
                      </a:r>
                      <a:r>
                        <a:rPr lang="en-US" sz="1400" dirty="0" smtClean="0">
                          <a:latin typeface="Courier"/>
                          <a:cs typeface="Courier"/>
                        </a:rPr>
                        <a:t>www.ivillage.com</a:t>
                      </a:r>
                      <a:r>
                        <a:rPr lang="en-US" sz="1400" dirty="0" smtClean="0"/>
                        <a:t>	brad </a:t>
                      </a:r>
                      <a:r>
                        <a:rPr lang="en-US" sz="1400" dirty="0" err="1" smtClean="0"/>
                        <a:t>pitt</a:t>
                      </a:r>
                      <a:r>
                        <a:rPr lang="en-US" sz="1400" dirty="0" smtClean="0"/>
                        <a:t> news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err="1" smtClean="0">
                          <a:latin typeface="Courier"/>
                          <a:cs typeface="Courier"/>
                        </a:rPr>
                        <a:t>news.search.yahoo.com</a:t>
                      </a:r>
                      <a:r>
                        <a:rPr lang="en-US" sz="1400" baseline="0" dirty="0" smtClean="0"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sz="1400" u="sng" dirty="0" err="1" smtClean="0"/>
                        <a:t>moneyball</a:t>
                      </a:r>
                      <a:r>
                        <a:rPr lang="en-US" sz="1400" u="sng" dirty="0" smtClean="0"/>
                        <a:t> trailer</a:t>
                      </a:r>
                      <a:r>
                        <a:rPr lang="en-US" sz="1400" u="none" dirty="0" smtClean="0"/>
                        <a:t> </a:t>
                      </a:r>
                      <a:r>
                        <a:rPr lang="en-US" sz="1400" u="none" baseline="0" dirty="0" smtClean="0"/>
                        <a:t> </a:t>
                      </a:r>
                      <a:r>
                        <a:rPr lang="en-US" sz="1400" u="sng" dirty="0" err="1" smtClean="0"/>
                        <a:t>moneyball</a:t>
                      </a:r>
                      <a:r>
                        <a:rPr lang="en-US" sz="1400" u="sng" dirty="0" smtClean="0"/>
                        <a:t> </a:t>
                      </a:r>
                      <a:r>
                        <a:rPr lang="en-US" sz="1400" u="none" dirty="0" smtClean="0"/>
                        <a:t>trailer </a:t>
                      </a:r>
                      <a:r>
                        <a:rPr lang="en-US" sz="1400" u="none" dirty="0" err="1" smtClean="0">
                          <a:latin typeface="Courier"/>
                          <a:cs typeface="Courier"/>
                        </a:rPr>
                        <a:t>www.imdb.com</a:t>
                      </a:r>
                      <a:r>
                        <a:rPr lang="en-US" sz="1400" u="none" baseline="0" dirty="0" smtClean="0">
                          <a:latin typeface="+mn-lt"/>
                          <a:cs typeface="+mn-cs"/>
                        </a:rPr>
                        <a:t>  </a:t>
                      </a:r>
                      <a:r>
                        <a:rPr lang="en-US" sz="1400" dirty="0" err="1" smtClean="0">
                          <a:latin typeface="Courier"/>
                          <a:cs typeface="Courier"/>
                        </a:rPr>
                        <a:t>www.imdb.com</a:t>
                      </a:r>
                      <a:endParaRPr lang="en-US" sz="1400" dirty="0" smtClean="0">
                        <a:latin typeface="Courier"/>
                        <a:cs typeface="Courier"/>
                      </a:endParaRPr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in logs are hard to see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19574" y="1250341"/>
            <a:ext cx="8301990" cy="4323080"/>
          </a:xfrm>
        </p:spPr>
        <p:txBody>
          <a:bodyPr/>
          <a:lstStyle/>
          <a:p>
            <a:r>
              <a:rPr lang="en-US" dirty="0" smtClean="0"/>
              <a:t>Sample of sessions from June, 2011 containing the term “</a:t>
            </a:r>
            <a:r>
              <a:rPr lang="en-US" dirty="0" err="1" smtClean="0"/>
              <a:t>moneyball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What are users trying to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2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-1" r="913"/>
          <a:stretch/>
        </p:blipFill>
        <p:spPr>
          <a:xfrm>
            <a:off x="3237062" y="979330"/>
            <a:ext cx="919264" cy="83125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773122"/>
              </p:ext>
            </p:extLst>
          </p:nvPr>
        </p:nvGraphicFramePr>
        <p:xfrm>
          <a:off x="39900" y="2564622"/>
          <a:ext cx="9104099" cy="407178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9104099"/>
              </a:tblGrid>
              <a:tr h="407178">
                <a:tc>
                  <a:txBody>
                    <a:bodyPr/>
                    <a:lstStyle/>
                    <a:p>
                      <a:r>
                        <a:rPr lang="en-US" sz="1800" u="sng" dirty="0" smtClean="0"/>
                        <a:t> </a:t>
                      </a:r>
                      <a:r>
                        <a:rPr lang="en-US" sz="1400" u="sng" dirty="0" err="1" smtClean="0"/>
                        <a:t>oakland</a:t>
                      </a:r>
                      <a:r>
                        <a:rPr lang="en-US" sz="1400" u="sng" dirty="0" smtClean="0"/>
                        <a:t> as </a:t>
                      </a:r>
                      <a:r>
                        <a:rPr lang="en-US" sz="1400" u="sng" dirty="0" err="1" smtClean="0"/>
                        <a:t>bradd</a:t>
                      </a:r>
                      <a:r>
                        <a:rPr lang="en-US" sz="1400" u="sng" dirty="0" smtClean="0"/>
                        <a:t> </a:t>
                      </a:r>
                      <a:r>
                        <a:rPr lang="en-US" sz="1400" u="sng" dirty="0" err="1" smtClean="0"/>
                        <a:t>pitt</a:t>
                      </a:r>
                      <a:r>
                        <a:rPr lang="en-US" sz="1400" u="sng" dirty="0" smtClean="0"/>
                        <a:t> movie</a:t>
                      </a:r>
                      <a:r>
                        <a:rPr lang="en-US" sz="1400" u="none" dirty="0" smtClean="0"/>
                        <a:t> </a:t>
                      </a:r>
                      <a:r>
                        <a:rPr lang="en-US" sz="1400" u="none" baseline="0" dirty="0" smtClean="0"/>
                        <a:t>  </a:t>
                      </a:r>
                      <a:r>
                        <a:rPr lang="en-US" sz="1400" u="sng" baseline="0" dirty="0" err="1" smtClean="0"/>
                        <a:t>m</a:t>
                      </a:r>
                      <a:r>
                        <a:rPr lang="en-US" sz="1400" u="sng" dirty="0" err="1" smtClean="0"/>
                        <a:t>oneyball</a:t>
                      </a:r>
                      <a:r>
                        <a:rPr lang="en-US" sz="1400" u="sng" baseline="0" dirty="0" smtClean="0"/>
                        <a:t> trailer</a:t>
                      </a:r>
                      <a:r>
                        <a:rPr lang="en-US" sz="1400" u="none" baseline="0" dirty="0" smtClean="0"/>
                        <a:t>   </a:t>
                      </a:r>
                      <a:r>
                        <a:rPr lang="en-US" sz="1400" i="0" kern="1200" dirty="0" err="1" smtClean="0">
                          <a:solidFill>
                            <a:schemeClr val="dk1"/>
                          </a:solidFill>
                          <a:latin typeface="Courier"/>
                          <a:ea typeface="+mn-ea"/>
                          <a:cs typeface="Courier"/>
                        </a:rPr>
                        <a:t>movies.yahoo.com</a:t>
                      </a:r>
                      <a:r>
                        <a:rPr lang="en-US" sz="1400" i="0" baseline="0" dirty="0" smtClean="0">
                          <a:latin typeface="Courier"/>
                          <a:cs typeface="Courier"/>
                        </a:rPr>
                        <a:t>  </a:t>
                      </a:r>
                      <a:r>
                        <a:rPr lang="en-US" sz="1400" u="sng" dirty="0" err="1" smtClean="0"/>
                        <a:t>oakland</a:t>
                      </a:r>
                      <a:r>
                        <a:rPr lang="en-US" sz="1400" u="sng" dirty="0" smtClean="0"/>
                        <a:t> as</a:t>
                      </a:r>
                      <a:r>
                        <a:rPr lang="en-US" sz="1400" u="none" baseline="0" dirty="0" smtClean="0"/>
                        <a:t>   </a:t>
                      </a:r>
                      <a:r>
                        <a:rPr lang="en-US" sz="1400" u="none" dirty="0" err="1" smtClean="0">
                          <a:latin typeface="Courier"/>
                          <a:cs typeface="Courier"/>
                        </a:rPr>
                        <a:t>wikipedia.org</a:t>
                      </a:r>
                      <a:endParaRPr lang="en-US" sz="1400" u="none" dirty="0" smtClean="0">
                        <a:latin typeface="Courier"/>
                        <a:cs typeface="Courier"/>
                      </a:endParaRPr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36" y="4006289"/>
            <a:ext cx="1144207" cy="17446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2" y="4618337"/>
            <a:ext cx="1211638" cy="163823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979378" y="1841499"/>
            <a:ext cx="2784872" cy="7231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</p:cNvCxnSpPr>
          <p:nvPr/>
        </p:nvCxnSpPr>
        <p:spPr>
          <a:xfrm flipH="1" flipV="1">
            <a:off x="3029070" y="2971800"/>
            <a:ext cx="1522670" cy="10344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764250" y="1841499"/>
            <a:ext cx="1876802" cy="7231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0"/>
          </p:cNvCxnSpPr>
          <p:nvPr/>
        </p:nvCxnSpPr>
        <p:spPr>
          <a:xfrm flipV="1">
            <a:off x="653381" y="2971800"/>
            <a:ext cx="853354" cy="1646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annotations help to generalize…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>
            <a:off x="4389759" y="1205330"/>
            <a:ext cx="376684" cy="215237"/>
          </a:xfrm>
          <a:prstGeom prst="rightArrow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250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961463" y="1140758"/>
            <a:ext cx="1474045" cy="312094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lnSpcReduction="1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Sports 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21109" y="132371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  <p:sp>
        <p:nvSpPr>
          <p:cNvPr id="41" name="Rectangle 40"/>
          <p:cNvSpPr/>
          <p:nvPr/>
        </p:nvSpPr>
        <p:spPr>
          <a:xfrm>
            <a:off x="5845502" y="4761634"/>
            <a:ext cx="1474045" cy="312094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lnSpcReduction="1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Movie</a:t>
            </a:r>
          </a:p>
        </p:txBody>
      </p:sp>
      <p:sp>
        <p:nvSpPr>
          <p:cNvPr id="42" name="Right Arrow 41"/>
          <p:cNvSpPr/>
          <p:nvPr/>
        </p:nvSpPr>
        <p:spPr>
          <a:xfrm>
            <a:off x="5370457" y="4800503"/>
            <a:ext cx="376684" cy="215237"/>
          </a:xfrm>
          <a:prstGeom prst="rightArrow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250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956306" y="5438805"/>
            <a:ext cx="1474045" cy="312094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lnSpcReduction="1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Actor</a:t>
            </a:r>
          </a:p>
        </p:txBody>
      </p:sp>
      <p:sp>
        <p:nvSpPr>
          <p:cNvPr id="46" name="Right Arrow 45"/>
          <p:cNvSpPr/>
          <p:nvPr/>
        </p:nvSpPr>
        <p:spPr>
          <a:xfrm>
            <a:off x="1442160" y="5473535"/>
            <a:ext cx="376684" cy="215237"/>
          </a:xfrm>
          <a:prstGeom prst="rightArrow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250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75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understand user needs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E7955F-37B0-3F48-9330-6CB8668C1636}" type="datetime1">
              <a:rPr lang="en-US" smtClean="0"/>
              <a:pPr/>
              <a:t>10/20/13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Yahoo! Confidential &amp; Proprietary.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791212"/>
              </p:ext>
            </p:extLst>
          </p:nvPr>
        </p:nvGraphicFramePr>
        <p:xfrm>
          <a:off x="2290960" y="2673803"/>
          <a:ext cx="4410621" cy="64008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4410621"/>
              </a:tblGrid>
              <a:tr h="543224">
                <a:tc>
                  <a:txBody>
                    <a:bodyPr/>
                    <a:lstStyle/>
                    <a:p>
                      <a:r>
                        <a:rPr lang="en-US" sz="3600" u="none" kern="1200" dirty="0" err="1" smtClean="0">
                          <a:solidFill>
                            <a:srgbClr val="800000"/>
                          </a:solidFill>
                          <a:latin typeface="+mn-lt"/>
                          <a:ea typeface="+mn-ea"/>
                          <a:cs typeface="+mn-cs"/>
                        </a:rPr>
                        <a:t>moneyball</a:t>
                      </a:r>
                      <a:r>
                        <a:rPr lang="en-US" sz="3600" u="non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trailer</a:t>
                      </a:r>
                      <a:endParaRPr lang="en-US" sz="3600" u="none" dirty="0" smtClean="0">
                        <a:latin typeface="Courier"/>
                        <a:cs typeface="Courier"/>
                      </a:endParaRPr>
                    </a:p>
                  </a:txBody>
                  <a:tcPr>
                    <a:lnL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67" y="4055748"/>
            <a:ext cx="1144207" cy="174461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8" idx="0"/>
          </p:cNvCxnSpPr>
          <p:nvPr/>
        </p:nvCxnSpPr>
        <p:spPr>
          <a:xfrm flipV="1">
            <a:off x="2539171" y="3313884"/>
            <a:ext cx="818717" cy="741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72226" y="1416216"/>
            <a:ext cx="3702263" cy="5058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2000" dirty="0" smtClean="0"/>
              <a:t>what the user wants to do with it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553396" y="1922024"/>
            <a:ext cx="1729354" cy="7517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45716" y="4821854"/>
            <a:ext cx="1474045" cy="312094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lnSpcReduction="1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Movie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270671" y="4860723"/>
            <a:ext cx="376684" cy="215237"/>
          </a:xfrm>
          <a:prstGeom prst="rightArrow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250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1810" y="1315712"/>
            <a:ext cx="3702263" cy="50580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2000" dirty="0" smtClean="0"/>
              <a:t>Object of the query</a:t>
            </a:r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>
          <a:xfrm>
            <a:off x="2472942" y="1821520"/>
            <a:ext cx="899022" cy="8522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91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analysis of query logs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E7955F-37B0-3F48-9330-6CB8668C1636}" type="datetime1">
              <a:rPr lang="en-US" smtClean="0"/>
              <a:pPr/>
              <a:t>10/20/13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approaches</a:t>
            </a:r>
          </a:p>
          <a:p>
            <a:pPr lvl="1"/>
            <a:r>
              <a:rPr lang="en-US" dirty="0" smtClean="0"/>
              <a:t>Dictionary tagging </a:t>
            </a:r>
          </a:p>
          <a:p>
            <a:pPr lvl="2"/>
            <a:r>
              <a:rPr lang="en-US" dirty="0" smtClean="0"/>
              <a:t>Match entities in a fixed dictionary</a:t>
            </a:r>
          </a:p>
          <a:p>
            <a:pPr lvl="2"/>
            <a:r>
              <a:rPr lang="en-US" dirty="0" smtClean="0"/>
              <a:t>Scalable, high recall, not very </a:t>
            </a:r>
            <a:r>
              <a:rPr lang="en-US" dirty="0" smtClean="0"/>
              <a:t>precise</a:t>
            </a:r>
          </a:p>
          <a:p>
            <a:pPr lvl="1"/>
            <a:r>
              <a:rPr lang="en-US" dirty="0" smtClean="0"/>
              <a:t>Entity retrieval</a:t>
            </a:r>
          </a:p>
          <a:p>
            <a:pPr lvl="2"/>
            <a:r>
              <a:rPr lang="en-US" dirty="0" smtClean="0"/>
              <a:t>Retrieval an index of the knowledge base</a:t>
            </a:r>
            <a:endParaRPr lang="en-US" dirty="0" smtClean="0"/>
          </a:p>
          <a:p>
            <a:pPr lvl="1"/>
            <a:r>
              <a:rPr lang="en-US" dirty="0" smtClean="0"/>
              <a:t>Post-retrieval </a:t>
            </a:r>
            <a:r>
              <a:rPr lang="en-US" dirty="0" smtClean="0"/>
              <a:t>methods</a:t>
            </a:r>
          </a:p>
          <a:p>
            <a:pPr lvl="2"/>
            <a:r>
              <a:rPr lang="en-US" dirty="0" smtClean="0"/>
              <a:t>Annotate a document corpus with entities</a:t>
            </a:r>
          </a:p>
          <a:p>
            <a:pPr lvl="2"/>
            <a:r>
              <a:rPr lang="en-US" dirty="0" smtClean="0"/>
              <a:t>Retrieve documents and aggregate annotations</a:t>
            </a:r>
            <a:endParaRPr lang="en-US" dirty="0"/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Usage mining</a:t>
            </a:r>
          </a:p>
          <a:p>
            <a:pPr lvl="2"/>
            <a:r>
              <a:rPr lang="en-US" dirty="0"/>
              <a:t>L. </a:t>
            </a:r>
            <a:r>
              <a:rPr lang="en-US" dirty="0" err="1"/>
              <a:t>Hollink</a:t>
            </a:r>
            <a:r>
              <a:rPr lang="en-US" dirty="0"/>
              <a:t>, P. Mika and R. Blanco. </a:t>
            </a:r>
            <a:r>
              <a:rPr lang="en-US" b="1" dirty="0"/>
              <a:t>Web Usage Mining with Semantic Analysis. </a:t>
            </a:r>
            <a:r>
              <a:rPr lang="en-US" dirty="0"/>
              <a:t>WWW </a:t>
            </a:r>
            <a:r>
              <a:rPr lang="en-US" dirty="0" smtClean="0"/>
              <a:t>2013</a:t>
            </a:r>
          </a:p>
          <a:p>
            <a:pPr lvl="1"/>
            <a:r>
              <a:rPr lang="en-US" dirty="0" smtClean="0"/>
              <a:t>Related-entity recommendations</a:t>
            </a:r>
          </a:p>
          <a:p>
            <a:pPr lvl="2"/>
            <a:r>
              <a:rPr lang="en-US" dirty="0" smtClean="0"/>
              <a:t>R. Blanco, B. </a:t>
            </a:r>
            <a:r>
              <a:rPr lang="en-US" dirty="0" err="1" smtClean="0"/>
              <a:t>Cambazoglu</a:t>
            </a:r>
            <a:r>
              <a:rPr lang="en-US" dirty="0" smtClean="0"/>
              <a:t>, P. </a:t>
            </a:r>
            <a:r>
              <a:rPr lang="en-US" dirty="0"/>
              <a:t>Mika, </a:t>
            </a:r>
            <a:r>
              <a:rPr lang="en-US" dirty="0" smtClean="0"/>
              <a:t>N. </a:t>
            </a:r>
            <a:r>
              <a:rPr lang="en-US" dirty="0"/>
              <a:t>Torzec: </a:t>
            </a:r>
            <a:r>
              <a:rPr lang="en-US" b="1" dirty="0"/>
              <a:t>Entity Recommendations in Web Search.</a:t>
            </a:r>
            <a:r>
              <a:rPr lang="en-US" dirty="0"/>
              <a:t> </a:t>
            </a:r>
            <a:r>
              <a:rPr lang="en-US" dirty="0" smtClean="0"/>
              <a:t>ISWC 2013</a:t>
            </a:r>
          </a:p>
          <a:p>
            <a:pPr lvl="2"/>
            <a:endParaRPr lang="en-US" dirty="0" smtClean="0"/>
          </a:p>
          <a:p>
            <a:pPr lvl="1"/>
            <a:endParaRPr lang="en-US" i="1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5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mining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Site owners would like to find usage patterns</a:t>
            </a:r>
          </a:p>
          <a:p>
            <a:pPr lvl="1"/>
            <a:r>
              <a:rPr lang="en-US" dirty="0" smtClean="0"/>
              <a:t>Reducing abandonment</a:t>
            </a:r>
          </a:p>
          <a:p>
            <a:pPr lvl="1"/>
            <a:r>
              <a:rPr lang="en-US" dirty="0" smtClean="0"/>
              <a:t>Competitive analysis</a:t>
            </a:r>
            <a:endParaRPr lang="en-US" dirty="0"/>
          </a:p>
          <a:p>
            <a:r>
              <a:rPr lang="en-US" dirty="0" smtClean="0"/>
              <a:t>Problem: patterns are lost in the data</a:t>
            </a:r>
          </a:p>
          <a:p>
            <a:pPr lvl="1"/>
            <a:r>
              <a:rPr lang="en-US" dirty="0" smtClean="0"/>
              <a:t>64% of queries are unique within a year</a:t>
            </a:r>
          </a:p>
          <a:p>
            <a:pPr lvl="1"/>
            <a:r>
              <a:rPr lang="en-US" dirty="0" smtClean="0"/>
              <a:t>Even the most frequent patterns have low support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8745"/>
            <a:ext cx="9144000" cy="22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85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sparseness problem through annotation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Frequent patterns of annotations are more general and less noisy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2409466"/>
            <a:ext cx="9144000" cy="32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7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Example user sessions</a:t>
            </a: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1" r="60197"/>
          <a:stretch>
            <a:fillRect/>
          </a:stretch>
        </p:blipFill>
        <p:spPr bwMode="auto">
          <a:xfrm>
            <a:off x="0" y="4495800"/>
            <a:ext cx="505936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8305800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7" t="-1627"/>
          <a:stretch>
            <a:fillRect/>
          </a:stretch>
        </p:blipFill>
        <p:spPr bwMode="auto">
          <a:xfrm>
            <a:off x="3290888" y="5451475"/>
            <a:ext cx="587057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Spark: related entity recommendations in web search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4294967295"/>
          </p:nvPr>
        </p:nvSpPr>
        <p:spPr>
          <a:xfrm>
            <a:off x="549275" y="1220788"/>
            <a:ext cx="8061325" cy="48656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search assistance tool for exploration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Recommend related entities given the user’s current query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Cf. Entity Search at </a:t>
            </a:r>
            <a:r>
              <a:rPr lang="en-US" dirty="0" err="1">
                <a:latin typeface="Arial" charset="0"/>
                <a:ea typeface="ＭＳ Ｐゴシック" charset="0"/>
              </a:rPr>
              <a:t>SemSearch</a:t>
            </a:r>
            <a:r>
              <a:rPr lang="en-US" dirty="0">
                <a:latin typeface="Arial" charset="0"/>
                <a:ea typeface="ＭＳ Ｐゴシック" charset="0"/>
              </a:rPr>
              <a:t>, TREC Entity Track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Ranking explicit relations in a Knowledge Base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Cf. TREC Related Entity Finding in LOD (REF-LOD) task</a:t>
            </a:r>
          </a:p>
          <a:p>
            <a:pPr lvl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See talk on Wednesday </a:t>
            </a:r>
            <a:endParaRPr lang="en-US" i="1" dirty="0" smtClean="0"/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2">
              <a:defRPr/>
            </a:pPr>
            <a:endParaRPr lang="en-US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"/>
          <a:stretch>
            <a:fillRect/>
          </a:stretch>
        </p:blipFill>
        <p:spPr bwMode="auto">
          <a:xfrm>
            <a:off x="0" y="1066800"/>
            <a:ext cx="8839200" cy="584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Spark example I.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6324600" y="4038600"/>
            <a:ext cx="2438400" cy="304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65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Spark example II.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6477000" y="2133600"/>
            <a:ext cx="2667000" cy="56388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search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Web search today is really fast, without necessarily being </a:t>
            </a:r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>intelligent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 search engine without any understanding</a:t>
            </a:r>
          </a:p>
          <a:p>
            <a:pPr lvl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Trends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Convergence of search and online media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End of the 10 blue links</a:t>
            </a:r>
          </a:p>
          <a:p>
            <a:pPr lvl="1"/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Personal, social search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Search over my world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Search using my profile</a:t>
            </a:r>
          </a:p>
          <a:p>
            <a:pPr lvl="1"/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New interfaces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Contextual, interactive</a:t>
            </a:r>
          </a:p>
          <a:p>
            <a:pPr lvl="2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Search that anticipates</a:t>
            </a:r>
          </a:p>
          <a:p>
            <a:pPr lvl="2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233362" lvl="1" indent="0"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32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Understanding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nouns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Modeling transactional intent (“verbs”)</a:t>
            </a:r>
          </a:p>
          <a:p>
            <a:pPr lvl="1"/>
            <a:r>
              <a:rPr lang="en-US" dirty="0"/>
              <a:t>Initial ontology in </a:t>
            </a:r>
            <a:r>
              <a:rPr lang="en-US" dirty="0" err="1"/>
              <a:t>Schema.org</a:t>
            </a:r>
            <a:r>
              <a:rPr lang="en-US" dirty="0"/>
              <a:t> to model common set of web </a:t>
            </a:r>
            <a:r>
              <a:rPr lang="en-US" dirty="0" smtClean="0"/>
              <a:t>intents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Understanding human interaction</a:t>
            </a:r>
          </a:p>
          <a:p>
            <a:pPr lvl="1"/>
            <a:r>
              <a:rPr lang="en-US" dirty="0" smtClean="0"/>
              <a:t>Critical in building dialogue systems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5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dialogue system (Parlance project)</a:t>
            </a:r>
            <a:endParaRPr lang="en-US" dirty="0"/>
          </a:p>
        </p:txBody>
      </p:sp>
      <p:pic>
        <p:nvPicPr>
          <p:cNvPr id="4" name="Restaurant searc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600" y="151272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0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258763"/>
            <a:ext cx="7113659" cy="531812"/>
          </a:xfrm>
        </p:spPr>
        <p:txBody>
          <a:bodyPr/>
          <a:lstStyle/>
          <a:p>
            <a:r>
              <a:rPr lang="en-GB" sz="24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109" charset="-128"/>
                <a:cs typeface="ＭＳ Ｐゴシック" pitchFamily="-109" charset="-128"/>
              </a:rPr>
              <a:t>Components of a Spoken </a:t>
            </a:r>
            <a: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109" charset="-128"/>
                <a:cs typeface="ＭＳ Ｐゴシック" pitchFamily="-109" charset="-128"/>
              </a:rPr>
              <a:t>Dialog </a:t>
            </a:r>
            <a:r>
              <a:rPr lang="en-GB" sz="24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109" charset="-128"/>
                <a:cs typeface="ＭＳ Ｐゴシック" pitchFamily="-109" charset="-128"/>
              </a:rPr>
              <a:t>Systems (</a:t>
            </a:r>
            <a: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109" charset="-128"/>
                <a:cs typeface="ＭＳ Ｐゴシック" pitchFamily="-109" charset="-128"/>
              </a:rPr>
              <a:t>SDS)</a:t>
            </a:r>
            <a:br>
              <a:rPr lang="en-GB" sz="2400" dirty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pitchFamily="-109" charset="-128"/>
                <a:cs typeface="ＭＳ Ｐゴシック" pitchFamily="-109" charset="-128"/>
              </a:rPr>
            </a:br>
            <a:endParaRPr lang="en-GB" sz="2400" dirty="0">
              <a:effectLst>
                <a:outerShdw blurRad="38100" dist="38100" dir="2700000" algn="tl">
                  <a:srgbClr val="DDDDDD"/>
                </a:outerShdw>
              </a:effectLst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582335" y="1863725"/>
            <a:ext cx="1270000" cy="7747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pPr algn="ctr">
              <a:tabLst>
                <a:tab pos="623888" algn="l"/>
              </a:tabLst>
            </a:pPr>
            <a:r>
              <a:rPr lang="en-GB" sz="1600" dirty="0" smtClean="0"/>
              <a:t>Recognizer</a:t>
            </a:r>
          </a:p>
          <a:p>
            <a:pPr algn="ctr">
              <a:tabLst>
                <a:tab pos="623888" algn="l"/>
              </a:tabLst>
            </a:pPr>
            <a:r>
              <a:rPr lang="en-GB" sz="1600" dirty="0" smtClean="0"/>
              <a:t>(ASR)</a:t>
            </a:r>
            <a:endParaRPr lang="en-GB" sz="1600" dirty="0"/>
          </a:p>
        </p:txBody>
      </p:sp>
      <p:sp>
        <p:nvSpPr>
          <p:cNvPr id="37" name="Rectangle 36"/>
          <p:cNvSpPr/>
          <p:nvPr/>
        </p:nvSpPr>
        <p:spPr bwMode="auto">
          <a:xfrm>
            <a:off x="3546072" y="1863725"/>
            <a:ext cx="1270000" cy="774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>
              <a:tabLst>
                <a:tab pos="623888" algn="l"/>
              </a:tabLst>
            </a:pPr>
            <a:r>
              <a:rPr lang="en-GB" sz="1600" dirty="0"/>
              <a:t>Semantic</a:t>
            </a:r>
          </a:p>
          <a:p>
            <a:pPr algn="ctr">
              <a:tabLst>
                <a:tab pos="623888" algn="l"/>
              </a:tabLst>
            </a:pPr>
            <a:r>
              <a:rPr lang="en-GB" sz="1600" dirty="0"/>
              <a:t>Decoder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549497" y="1863725"/>
            <a:ext cx="966788" cy="21701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>
              <a:tabLst>
                <a:tab pos="623888" algn="l"/>
              </a:tabLst>
            </a:pPr>
            <a:r>
              <a:rPr lang="en-GB" sz="1600"/>
              <a:t>Dialog</a:t>
            </a:r>
          </a:p>
          <a:p>
            <a:pPr algn="ctr">
              <a:tabLst>
                <a:tab pos="623888" algn="l"/>
              </a:tabLst>
            </a:pPr>
            <a:r>
              <a:rPr lang="en-GB" sz="1600"/>
              <a:t>Control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582335" y="3186113"/>
            <a:ext cx="1270000" cy="7747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pPr algn="ctr">
              <a:tabLst>
                <a:tab pos="623888" algn="l"/>
              </a:tabLst>
            </a:pPr>
            <a:r>
              <a:rPr lang="en-GB" sz="1600" dirty="0"/>
              <a:t>Synthesizer</a:t>
            </a:r>
          </a:p>
          <a:p>
            <a:pPr algn="ctr">
              <a:tabLst>
                <a:tab pos="623888" algn="l"/>
              </a:tabLst>
            </a:pPr>
            <a:r>
              <a:rPr lang="en-GB" sz="1600" dirty="0"/>
              <a:t>(TTS</a:t>
            </a:r>
            <a:r>
              <a:rPr lang="en-GB" sz="1600" dirty="0" smtClean="0"/>
              <a:t>)</a:t>
            </a:r>
            <a:endParaRPr lang="en-GB" sz="1600" dirty="0"/>
          </a:p>
        </p:txBody>
      </p:sp>
      <p:sp>
        <p:nvSpPr>
          <p:cNvPr id="42" name="Rectangle 41"/>
          <p:cNvSpPr/>
          <p:nvPr/>
        </p:nvSpPr>
        <p:spPr bwMode="auto">
          <a:xfrm>
            <a:off x="3546072" y="3186113"/>
            <a:ext cx="1270000" cy="774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>
              <a:tabLst>
                <a:tab pos="623888" algn="l"/>
              </a:tabLst>
            </a:pPr>
            <a:r>
              <a:rPr lang="en-GB" sz="1600"/>
              <a:t>Message</a:t>
            </a:r>
          </a:p>
          <a:p>
            <a:pPr algn="ctr">
              <a:tabLst>
                <a:tab pos="623888" algn="l"/>
              </a:tabLst>
            </a:pPr>
            <a:r>
              <a:rPr lang="en-GB" sz="1600"/>
              <a:t>Generator</a:t>
            </a:r>
          </a:p>
        </p:txBody>
      </p:sp>
      <p:cxnSp>
        <p:nvCxnSpPr>
          <p:cNvPr id="31754" name="Straight Arrow Connector 22"/>
          <p:cNvCxnSpPr>
            <a:cxnSpLocks noChangeShapeType="1"/>
            <a:endCxn id="36" idx="1"/>
          </p:cNvCxnSpPr>
          <p:nvPr/>
        </p:nvCxnSpPr>
        <p:spPr bwMode="auto">
          <a:xfrm flipV="1">
            <a:off x="1002897" y="2251075"/>
            <a:ext cx="579438" cy="309563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45" name="Straight Arrow Connector 44"/>
          <p:cNvCxnSpPr>
            <a:stCxn id="36" idx="3"/>
            <a:endCxn id="37" idx="1"/>
          </p:cNvCxnSpPr>
          <p:nvPr/>
        </p:nvCxnSpPr>
        <p:spPr bwMode="auto">
          <a:xfrm>
            <a:off x="2852335" y="2251075"/>
            <a:ext cx="693737" cy="1588"/>
          </a:xfrm>
          <a:prstGeom prst="straightConnector1">
            <a:avLst/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37" idx="3"/>
          </p:cNvCxnSpPr>
          <p:nvPr/>
        </p:nvCxnSpPr>
        <p:spPr bwMode="auto">
          <a:xfrm>
            <a:off x="4816072" y="2251075"/>
            <a:ext cx="717550" cy="1588"/>
          </a:xfrm>
          <a:prstGeom prst="straightConnector1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endCxn id="42" idx="3"/>
          </p:cNvCxnSpPr>
          <p:nvPr/>
        </p:nvCxnSpPr>
        <p:spPr bwMode="auto">
          <a:xfrm rot="10800000">
            <a:off x="4816072" y="3573463"/>
            <a:ext cx="717550" cy="1587"/>
          </a:xfrm>
          <a:prstGeom prst="straightConnector1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758" name="Straight Arrow Connector 26"/>
          <p:cNvCxnSpPr>
            <a:cxnSpLocks noChangeShapeType="1"/>
          </p:cNvCxnSpPr>
          <p:nvPr/>
        </p:nvCxnSpPr>
        <p:spPr bwMode="auto">
          <a:xfrm rot="10800000">
            <a:off x="1002897" y="3167063"/>
            <a:ext cx="579438" cy="40640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49" name="Straight Arrow Connector 48"/>
          <p:cNvCxnSpPr>
            <a:stCxn id="42" idx="1"/>
            <a:endCxn id="41" idx="3"/>
          </p:cNvCxnSpPr>
          <p:nvPr/>
        </p:nvCxnSpPr>
        <p:spPr bwMode="auto">
          <a:xfrm rot="10800000">
            <a:off x="2852335" y="3573463"/>
            <a:ext cx="693737" cy="1587"/>
          </a:xfrm>
          <a:prstGeom prst="straightConnector1">
            <a:avLst/>
          </a:prstGeom>
          <a:noFill/>
          <a:ln w="381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32" idx="1"/>
            <a:endCxn id="40" idx="3"/>
          </p:cNvCxnSpPr>
          <p:nvPr/>
        </p:nvCxnSpPr>
        <p:spPr bwMode="auto">
          <a:xfrm flipH="1" flipV="1">
            <a:off x="6516285" y="2948782"/>
            <a:ext cx="295814" cy="9362"/>
          </a:xfrm>
          <a:prstGeom prst="straightConnector1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pic>
        <p:nvPicPr>
          <p:cNvPr id="31761" name="Picture 3" descr="C:\Users\Steve\AppData\Local\Microsoft\Windows\Temporary Internet Files\Content.IE5\1PKS1S7E\MCj0431640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010" y="2320925"/>
            <a:ext cx="90963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62" name="Text Box 55"/>
          <p:cNvSpPr txBox="1">
            <a:spLocks noChangeArrowheads="1"/>
          </p:cNvSpPr>
          <p:nvPr/>
        </p:nvSpPr>
        <p:spPr bwMode="auto">
          <a:xfrm>
            <a:off x="321860" y="1905000"/>
            <a:ext cx="6175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600"/>
              <a:t>User</a:t>
            </a:r>
          </a:p>
        </p:txBody>
      </p:sp>
      <p:sp>
        <p:nvSpPr>
          <p:cNvPr id="31763" name="TextBox 36"/>
          <p:cNvSpPr txBox="1">
            <a:spLocks noChangeArrowheads="1"/>
          </p:cNvSpPr>
          <p:nvPr/>
        </p:nvSpPr>
        <p:spPr bwMode="auto">
          <a:xfrm>
            <a:off x="939397" y="2733675"/>
            <a:ext cx="12827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600" b="1">
                <a:solidFill>
                  <a:srgbClr val="C00000"/>
                </a:solidFill>
              </a:rPr>
              <a:t>Waveforms</a:t>
            </a:r>
          </a:p>
        </p:txBody>
      </p:sp>
      <p:sp>
        <p:nvSpPr>
          <p:cNvPr id="31764" name="TextBox 53"/>
          <p:cNvSpPr txBox="1">
            <a:spLocks noChangeArrowheads="1"/>
          </p:cNvSpPr>
          <p:nvPr/>
        </p:nvSpPr>
        <p:spPr bwMode="auto">
          <a:xfrm>
            <a:off x="2734860" y="2733675"/>
            <a:ext cx="8191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600" b="1" dirty="0">
                <a:solidFill>
                  <a:srgbClr val="3B679A"/>
                </a:solidFill>
              </a:rPr>
              <a:t>Words</a:t>
            </a:r>
          </a:p>
        </p:txBody>
      </p:sp>
      <p:sp>
        <p:nvSpPr>
          <p:cNvPr id="31765" name="TextBox 54"/>
          <p:cNvSpPr txBox="1">
            <a:spLocks noChangeArrowheads="1"/>
          </p:cNvSpPr>
          <p:nvPr/>
        </p:nvSpPr>
        <p:spPr bwMode="auto">
          <a:xfrm>
            <a:off x="4763685" y="2600325"/>
            <a:ext cx="81121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BF7300"/>
                </a:solidFill>
              </a:rPr>
              <a:t>Dialog</a:t>
            </a:r>
          </a:p>
          <a:p>
            <a:pPr algn="ctr"/>
            <a:r>
              <a:rPr lang="en-GB" sz="1600" b="1">
                <a:solidFill>
                  <a:srgbClr val="BF7300"/>
                </a:solidFill>
              </a:rPr>
              <a:t>Acts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2366603" y="1235075"/>
            <a:ext cx="151916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 smtClean="0">
                <a:solidFill>
                  <a:srgbClr val="3B679A"/>
                </a:solidFill>
              </a:rPr>
              <a:t>I want to find a </a:t>
            </a:r>
          </a:p>
          <a:p>
            <a:pPr algn="ctr"/>
            <a:r>
              <a:rPr lang="en-GB" sz="1600" dirty="0" smtClean="0">
                <a:solidFill>
                  <a:srgbClr val="3B679A"/>
                </a:solidFill>
              </a:rPr>
              <a:t>restaurant?</a:t>
            </a:r>
            <a:endParaRPr lang="en-GB" sz="1600" dirty="0">
              <a:solidFill>
                <a:srgbClr val="3B679A"/>
              </a:solidFill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4095347" y="1327150"/>
            <a:ext cx="33664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600" dirty="0" smtClean="0">
                <a:solidFill>
                  <a:srgbClr val="BF7300"/>
                </a:solidFill>
              </a:rPr>
              <a:t>inform</a:t>
            </a:r>
            <a:r>
              <a:rPr lang="en-GB" sz="1600" dirty="0">
                <a:solidFill>
                  <a:srgbClr val="BF7300"/>
                </a:solidFill>
              </a:rPr>
              <a:t>(task=find, entity</a:t>
            </a:r>
            <a:r>
              <a:rPr lang="en-GB" sz="1600" dirty="0" smtClean="0">
                <a:solidFill>
                  <a:srgbClr val="BF7300"/>
                </a:solidFill>
              </a:rPr>
              <a:t>=restaurant)</a:t>
            </a:r>
            <a:endParaRPr lang="en-GB" sz="1600" dirty="0">
              <a:solidFill>
                <a:srgbClr val="BF7300"/>
              </a:solidFill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4285847" y="4187825"/>
            <a:ext cx="14050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600" dirty="0" smtClean="0">
                <a:solidFill>
                  <a:srgbClr val="BF7300"/>
                </a:solidFill>
              </a:rPr>
              <a:t>request(food)</a:t>
            </a:r>
            <a:endParaRPr lang="en-GB" sz="1600" dirty="0">
              <a:solidFill>
                <a:srgbClr val="BF7300"/>
              </a:solidFill>
            </a:endParaRP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2266411" y="4187825"/>
            <a:ext cx="178145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 smtClean="0">
                <a:solidFill>
                  <a:srgbClr val="3B679A"/>
                </a:solidFill>
              </a:rPr>
              <a:t>What kind of food</a:t>
            </a:r>
          </a:p>
          <a:p>
            <a:pPr algn="ctr"/>
            <a:r>
              <a:rPr lang="en-GB" sz="1600" dirty="0" smtClean="0">
                <a:solidFill>
                  <a:srgbClr val="3B679A"/>
                </a:solidFill>
              </a:rPr>
              <a:t>would you like?</a:t>
            </a:r>
            <a:endParaRPr lang="en-GB" sz="1600" dirty="0">
              <a:solidFill>
                <a:srgbClr val="3B679A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812099" y="2000771"/>
            <a:ext cx="1725475" cy="1914745"/>
            <a:chOff x="2637944" y="857247"/>
            <a:chExt cx="2543174" cy="191474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7944" y="857247"/>
              <a:ext cx="2543174" cy="191474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296015" y="1633282"/>
              <a:ext cx="1248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</a:rPr>
                <a:t>The Web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 bwMode="auto">
          <a:xfrm>
            <a:off x="3076159" y="1001976"/>
            <a:ext cx="0" cy="5207944"/>
          </a:xfrm>
          <a:prstGeom prst="line">
            <a:avLst/>
          </a:prstGeom>
          <a:noFill/>
          <a:ln w="57150" cap="flat" cmpd="sng" algn="ctr">
            <a:solidFill>
              <a:srgbClr val="BF7300">
                <a:alpha val="41000"/>
              </a:srgbClr>
            </a:solidFill>
            <a:prstDash val="sysDash"/>
            <a:round/>
            <a:headEnd type="none" w="med" len="med"/>
            <a:tailEnd type="none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187700" y="4957202"/>
            <a:ext cx="55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Currently limited domain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H</a:t>
            </a:r>
            <a:r>
              <a:rPr lang="en-US" sz="1800" dirty="0" smtClean="0"/>
              <a:t>and-crafted using rule-based parsers, template generators and flowchart-based dialog control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Expensive to build and fragile in operation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7824" y="4919102"/>
            <a:ext cx="2444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Cloud-based support</a:t>
            </a:r>
          </a:p>
          <a:p>
            <a:r>
              <a:rPr lang="en-US" sz="1600" dirty="0" smtClean="0"/>
              <a:t>already in place:  </a:t>
            </a:r>
            <a:r>
              <a:rPr lang="en-US" sz="1600" dirty="0" err="1" smtClean="0"/>
              <a:t>eg</a:t>
            </a:r>
            <a:r>
              <a:rPr lang="en-US" sz="1600" dirty="0" smtClean="0"/>
              <a:t> Google Chrome, Nuance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7824" y="657846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400" i="1" dirty="0" smtClean="0"/>
              <a:t>Slides courtesy of Steve Young, University </a:t>
            </a:r>
            <a:r>
              <a:rPr lang="en-US" sz="1400" i="1" dirty="0"/>
              <a:t>of Cambridge, </a:t>
            </a:r>
            <a:r>
              <a:rPr lang="en-US" sz="1400" i="1" dirty="0" err="1"/>
              <a:t>mi.eng.cam.ac.uk</a:t>
            </a:r>
            <a:r>
              <a:rPr lang="en-US" sz="1400" i="1" dirty="0"/>
              <a:t>/~</a:t>
            </a:r>
            <a:r>
              <a:rPr lang="en-US" sz="1400" i="1" dirty="0" err="1"/>
              <a:t>sjy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346391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258763"/>
            <a:ext cx="7708900" cy="531812"/>
          </a:xfrm>
        </p:spPr>
        <p:txBody>
          <a:bodyPr/>
          <a:lstStyle/>
          <a:p>
            <a:r>
              <a:rPr lang="en-US" dirty="0" smtClean="0"/>
              <a:t>A Statistical Spoken Dialogue System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5552872" y="2272252"/>
            <a:ext cx="1270000" cy="774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>
              <a:tabLst>
                <a:tab pos="623888" algn="l"/>
              </a:tabLst>
            </a:pPr>
            <a:r>
              <a:rPr lang="en-GB" sz="1600" dirty="0" smtClean="0"/>
              <a:t>Bayesian</a:t>
            </a:r>
          </a:p>
          <a:p>
            <a:pPr algn="ctr">
              <a:tabLst>
                <a:tab pos="623888" algn="l"/>
              </a:tabLst>
            </a:pPr>
            <a:r>
              <a:rPr lang="en-GB" sz="1600" dirty="0" smtClean="0"/>
              <a:t>Belief Network</a:t>
            </a:r>
            <a:endParaRPr lang="en-GB" sz="1600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3158352" y="2272252"/>
            <a:ext cx="927429" cy="774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>
              <a:tabLst>
                <a:tab pos="623888" algn="l"/>
              </a:tabLst>
            </a:pPr>
            <a:r>
              <a:rPr lang="en-GB" sz="1400" dirty="0" smtClean="0"/>
              <a:t>Semantic</a:t>
            </a:r>
          </a:p>
          <a:p>
            <a:pPr algn="ctr">
              <a:tabLst>
                <a:tab pos="623888" algn="l"/>
              </a:tabLst>
            </a:pPr>
            <a:r>
              <a:rPr lang="en-GB" sz="1400" dirty="0" smtClean="0"/>
              <a:t>Decoder</a:t>
            </a:r>
            <a:endParaRPr lang="en-GB" sz="1400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5552872" y="3908423"/>
            <a:ext cx="1270000" cy="774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>
              <a:tabLst>
                <a:tab pos="623888" algn="l"/>
              </a:tabLst>
            </a:pPr>
            <a:r>
              <a:rPr lang="en-GB" sz="1600" dirty="0" smtClean="0"/>
              <a:t>Stochastic</a:t>
            </a:r>
          </a:p>
          <a:p>
            <a:pPr algn="ctr">
              <a:tabLst>
                <a:tab pos="623888" algn="l"/>
              </a:tabLst>
            </a:pPr>
            <a:r>
              <a:rPr lang="en-GB" sz="1600" dirty="0" smtClean="0"/>
              <a:t>Policy</a:t>
            </a:r>
            <a:endParaRPr lang="en-GB" sz="16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2929752" y="3908423"/>
            <a:ext cx="1099202" cy="774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>
              <a:tabLst>
                <a:tab pos="623888" algn="l"/>
              </a:tabLst>
            </a:pPr>
            <a:r>
              <a:rPr lang="en-GB" sz="1600" dirty="0" smtClean="0"/>
              <a:t>Response</a:t>
            </a:r>
          </a:p>
          <a:p>
            <a:pPr algn="ctr">
              <a:tabLst>
                <a:tab pos="623888" algn="l"/>
              </a:tabLst>
            </a:pPr>
            <a:r>
              <a:rPr lang="en-GB" sz="1600" dirty="0" smtClean="0"/>
              <a:t>Generator</a:t>
            </a:r>
            <a:endParaRPr lang="en-GB" sz="1600" dirty="0"/>
          </a:p>
        </p:txBody>
      </p:sp>
      <p:pic>
        <p:nvPicPr>
          <p:cNvPr id="28" name="Picture 3" descr="C:\Users\Steve\AppData\Local\Microsoft\Windows\Temporary Internet Files\Content.IE5\1PKS1S7E\MCj0431640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397" y="2632278"/>
            <a:ext cx="90963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Straight Arrow Connector 22"/>
          <p:cNvCxnSpPr>
            <a:cxnSpLocks noChangeShapeType="1"/>
            <a:endCxn id="33" idx="1"/>
          </p:cNvCxnSpPr>
          <p:nvPr/>
        </p:nvCxnSpPr>
        <p:spPr bwMode="auto">
          <a:xfrm flipV="1">
            <a:off x="1201323" y="2661598"/>
            <a:ext cx="478784" cy="187145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32" name="Straight Arrow Connector 22"/>
          <p:cNvCxnSpPr>
            <a:cxnSpLocks noChangeShapeType="1"/>
            <a:stCxn id="24" idx="3"/>
            <a:endCxn id="23" idx="1"/>
          </p:cNvCxnSpPr>
          <p:nvPr/>
        </p:nvCxnSpPr>
        <p:spPr bwMode="auto">
          <a:xfrm>
            <a:off x="4085781" y="2659602"/>
            <a:ext cx="1467091" cy="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arrow" w="med" len="med"/>
          </a:ln>
        </p:spPr>
      </p:cxnSp>
      <p:grpSp>
        <p:nvGrpSpPr>
          <p:cNvPr id="6" name="Group 5"/>
          <p:cNvGrpSpPr/>
          <p:nvPr/>
        </p:nvGrpSpPr>
        <p:grpSpPr>
          <a:xfrm>
            <a:off x="5552872" y="980689"/>
            <a:ext cx="1270000" cy="1291563"/>
            <a:chOff x="5552872" y="980689"/>
            <a:chExt cx="1270000" cy="129156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5552872" y="980689"/>
              <a:ext cx="1270000" cy="7747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>
              <a:prstTxWarp prst="textNoShape">
                <a:avLst/>
              </a:prstTxWarp>
            </a:bodyPr>
            <a:lstStyle/>
            <a:p>
              <a:pPr>
                <a:tabLst>
                  <a:tab pos="623888" algn="l"/>
                </a:tabLst>
              </a:pPr>
              <a:r>
                <a:rPr lang="en-GB" sz="1600" dirty="0" smtClean="0"/>
                <a:t>Ontology</a:t>
              </a:r>
              <a:endParaRPr lang="en-GB" sz="1600" dirty="0"/>
            </a:p>
          </p:txBody>
        </p:sp>
        <p:cxnSp>
          <p:nvCxnSpPr>
            <p:cNvPr id="36" name="Straight Arrow Connector 22"/>
            <p:cNvCxnSpPr>
              <a:cxnSpLocks noChangeShapeType="1"/>
              <a:stCxn id="22" idx="2"/>
              <a:endCxn id="23" idx="0"/>
            </p:cNvCxnSpPr>
            <p:nvPr/>
          </p:nvCxnSpPr>
          <p:spPr bwMode="auto">
            <a:xfrm>
              <a:off x="6187872" y="1755389"/>
              <a:ext cx="0" cy="516863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prstDash val="sysDash"/>
              <a:round/>
              <a:headEnd/>
              <a:tailEnd type="arrow" w="med" len="med"/>
            </a:ln>
          </p:spPr>
        </p:cxnSp>
      </p:grpSp>
      <p:cxnSp>
        <p:nvCxnSpPr>
          <p:cNvPr id="39" name="Straight Arrow Connector 22"/>
          <p:cNvCxnSpPr>
            <a:cxnSpLocks noChangeShapeType="1"/>
            <a:stCxn id="23" idx="2"/>
            <a:endCxn id="25" idx="0"/>
          </p:cNvCxnSpPr>
          <p:nvPr/>
        </p:nvCxnSpPr>
        <p:spPr bwMode="auto">
          <a:xfrm>
            <a:off x="6187872" y="3046952"/>
            <a:ext cx="0" cy="861471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42" name="Straight Arrow Connector 22"/>
          <p:cNvCxnSpPr>
            <a:cxnSpLocks noChangeShapeType="1"/>
            <a:stCxn id="25" idx="1"/>
            <a:endCxn id="26" idx="3"/>
          </p:cNvCxnSpPr>
          <p:nvPr/>
        </p:nvCxnSpPr>
        <p:spPr bwMode="auto">
          <a:xfrm flipH="1">
            <a:off x="4028954" y="4295773"/>
            <a:ext cx="1523918" cy="0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46" name="Straight Arrow Connector 22"/>
          <p:cNvCxnSpPr>
            <a:cxnSpLocks noChangeShapeType="1"/>
            <a:stCxn id="26" idx="1"/>
            <a:endCxn id="49" idx="3"/>
          </p:cNvCxnSpPr>
          <p:nvPr/>
        </p:nvCxnSpPr>
        <p:spPr bwMode="auto">
          <a:xfrm flipH="1">
            <a:off x="2364594" y="4295773"/>
            <a:ext cx="565158" cy="5439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4034284" y="1840524"/>
            <a:ext cx="19650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</a:t>
            </a:r>
            <a:r>
              <a:rPr lang="en-US" sz="1100" dirty="0" smtClean="0"/>
              <a:t>nform(food=italian){0.6}</a:t>
            </a:r>
          </a:p>
          <a:p>
            <a:r>
              <a:rPr lang="en-US" sz="1100" dirty="0"/>
              <a:t>i</a:t>
            </a:r>
            <a:r>
              <a:rPr lang="en-US" sz="1100" dirty="0" smtClean="0"/>
              <a:t>nform(food=</a:t>
            </a:r>
            <a:r>
              <a:rPr lang="en-US" sz="1100" dirty="0" err="1" smtClean="0"/>
              <a:t>indian</a:t>
            </a:r>
            <a:r>
              <a:rPr lang="en-US" sz="1100" dirty="0" smtClean="0"/>
              <a:t>) {0.2}</a:t>
            </a:r>
          </a:p>
          <a:p>
            <a:r>
              <a:rPr lang="en-US" sz="1100" dirty="0" smtClean="0"/>
              <a:t>inform(area=east){0.1}</a:t>
            </a:r>
          </a:p>
          <a:p>
            <a:r>
              <a:rPr lang="en-US" sz="1100" dirty="0" smtClean="0"/>
              <a:t>null(){0.1}</a:t>
            </a:r>
          </a:p>
          <a:p>
            <a:r>
              <a:rPr lang="en-US" sz="1100" dirty="0" smtClean="0"/>
              <a:t> </a:t>
            </a:r>
            <a:endParaRPr lang="en-US" sz="11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4045051" y="3964662"/>
            <a:ext cx="1965021" cy="865159"/>
            <a:chOff x="4045051" y="3596362"/>
            <a:chExt cx="1965021" cy="865159"/>
          </a:xfrm>
        </p:grpSpPr>
        <p:sp>
          <p:nvSpPr>
            <p:cNvPr id="45" name="TextBox 44"/>
            <p:cNvSpPr txBox="1"/>
            <p:nvPr/>
          </p:nvSpPr>
          <p:spPr>
            <a:xfrm>
              <a:off x="4045051" y="3999856"/>
              <a:ext cx="1965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confirm(food=italian)</a:t>
              </a:r>
            </a:p>
            <a:p>
              <a:r>
                <a:rPr lang="en-US" sz="1200" dirty="0" smtClean="0"/>
                <a:t>request(area) </a:t>
              </a:r>
              <a:endParaRPr lang="en-US" sz="12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325616" y="3596362"/>
              <a:ext cx="1119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Action</a:t>
              </a:r>
              <a:endParaRPr lang="en-US" sz="14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61720" y="4308473"/>
            <a:ext cx="8142716" cy="1680083"/>
            <a:chOff x="661720" y="3940173"/>
            <a:chExt cx="8142716" cy="1680083"/>
          </a:xfrm>
        </p:grpSpPr>
        <p:sp>
          <p:nvSpPr>
            <p:cNvPr id="27" name="Rectangle 26"/>
            <p:cNvSpPr/>
            <p:nvPr/>
          </p:nvSpPr>
          <p:spPr bwMode="auto">
            <a:xfrm>
              <a:off x="5030843" y="5108313"/>
              <a:ext cx="1945592" cy="51194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>
              <a:prstTxWarp prst="textNoShape">
                <a:avLst/>
              </a:prstTxWarp>
            </a:bodyPr>
            <a:lstStyle/>
            <a:p>
              <a:pPr algn="ctr">
                <a:tabLst>
                  <a:tab pos="623888" algn="l"/>
                </a:tabLst>
              </a:pPr>
              <a:r>
                <a:rPr lang="en-GB" sz="1600" dirty="0" smtClean="0"/>
                <a:t>Reward Function</a:t>
              </a:r>
              <a:endParaRPr lang="en-GB" sz="1600" dirty="0"/>
            </a:p>
          </p:txBody>
        </p:sp>
        <p:cxnSp>
          <p:nvCxnSpPr>
            <p:cNvPr id="18" name="Elbow Connector 17"/>
            <p:cNvCxnSpPr>
              <a:endCxn id="27" idx="1"/>
            </p:cNvCxnSpPr>
            <p:nvPr/>
          </p:nvCxnSpPr>
          <p:spPr bwMode="auto">
            <a:xfrm>
              <a:off x="661720" y="4064000"/>
              <a:ext cx="4369123" cy="1300285"/>
            </a:xfrm>
            <a:prstGeom prst="bentConnector3">
              <a:avLst>
                <a:gd name="adj1" fmla="val -5"/>
              </a:avLst>
            </a:prstGeom>
            <a:noFill/>
            <a:ln w="28575" cap="flat" cmpd="sng" algn="ctr">
              <a:solidFill>
                <a:schemeClr val="accent2">
                  <a:lumMod val="75000"/>
                </a:schemeClr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Elbow Connector 55"/>
            <p:cNvCxnSpPr>
              <a:stCxn id="27" idx="3"/>
              <a:endCxn id="25" idx="3"/>
            </p:cNvCxnSpPr>
            <p:nvPr/>
          </p:nvCxnSpPr>
          <p:spPr bwMode="auto">
            <a:xfrm flipH="1" flipV="1">
              <a:off x="6822872" y="3940173"/>
              <a:ext cx="153563" cy="1424112"/>
            </a:xfrm>
            <a:prstGeom prst="bentConnector3">
              <a:avLst>
                <a:gd name="adj1" fmla="val -148864"/>
              </a:avLst>
            </a:prstGeom>
            <a:noFill/>
            <a:ln w="28575" cap="flat" cmpd="sng" algn="ctr">
              <a:solidFill>
                <a:schemeClr val="accent2">
                  <a:lumMod val="75000"/>
                </a:schemeClr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507973" y="5044176"/>
              <a:ext cx="2033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Rewards:  success/fail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90246" y="4316872"/>
              <a:ext cx="171419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Reinforcement</a:t>
              </a:r>
            </a:p>
            <a:p>
              <a:pPr algn="ctr"/>
              <a:r>
                <a:rPr lang="en-US" sz="1600" dirty="0" smtClean="0"/>
                <a:t>Learning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10744" y="985980"/>
            <a:ext cx="4106051" cy="1438997"/>
            <a:chOff x="1401842" y="1289976"/>
            <a:chExt cx="3598425" cy="1129596"/>
          </a:xfrm>
        </p:grpSpPr>
        <p:cxnSp>
          <p:nvCxnSpPr>
            <p:cNvPr id="29" name="Elbow Connector 28"/>
            <p:cNvCxnSpPr>
              <a:endCxn id="7" idx="0"/>
            </p:cNvCxnSpPr>
            <p:nvPr/>
          </p:nvCxnSpPr>
          <p:spPr bwMode="auto">
            <a:xfrm flipV="1">
              <a:off x="1736225" y="1960785"/>
              <a:ext cx="3264042" cy="458787"/>
            </a:xfrm>
            <a:prstGeom prst="bentConnector4">
              <a:avLst>
                <a:gd name="adj1" fmla="val 19"/>
                <a:gd name="adj2" fmla="val 180575"/>
              </a:avLst>
            </a:prstGeom>
            <a:noFill/>
            <a:ln w="28575" cap="flat" cmpd="sng" algn="ctr">
              <a:solidFill>
                <a:schemeClr val="accent2">
                  <a:lumMod val="75000"/>
                </a:schemeClr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1401842" y="1289976"/>
              <a:ext cx="2887668" cy="265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Supervised</a:t>
              </a:r>
              <a:r>
                <a:rPr lang="en-US" sz="1600" dirty="0"/>
                <a:t> </a:t>
              </a:r>
              <a:r>
                <a:rPr lang="en-US" sz="1600" dirty="0" smtClean="0"/>
                <a:t>Learning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34239" y="6145689"/>
            <a:ext cx="7207857" cy="689443"/>
            <a:chOff x="1334239" y="5929789"/>
            <a:chExt cx="7207857" cy="689443"/>
          </a:xfrm>
        </p:grpSpPr>
        <p:sp>
          <p:nvSpPr>
            <p:cNvPr id="53" name="Line 6"/>
            <p:cNvSpPr>
              <a:spLocks noChangeShapeType="1"/>
            </p:cNvSpPr>
            <p:nvPr/>
          </p:nvSpPr>
          <p:spPr bwMode="auto">
            <a:xfrm>
              <a:off x="6964121" y="6619232"/>
              <a:ext cx="1577975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34239" y="5929789"/>
              <a:ext cx="6626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Partially Observable Markov Decision Process (POMDP)</a:t>
              </a:r>
              <a:endParaRPr lang="en-US" sz="2000" dirty="0"/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1680107" y="2274248"/>
            <a:ext cx="684487" cy="774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>
              <a:tabLst>
                <a:tab pos="623888" algn="l"/>
              </a:tabLst>
            </a:pPr>
            <a:r>
              <a:rPr lang="en-GB" sz="1600" dirty="0" smtClean="0"/>
              <a:t>ASR</a:t>
            </a:r>
            <a:endParaRPr lang="en-GB" sz="1600" dirty="0"/>
          </a:p>
        </p:txBody>
      </p:sp>
      <p:cxnSp>
        <p:nvCxnSpPr>
          <p:cNvPr id="48" name="Straight Arrow Connector 22"/>
          <p:cNvCxnSpPr>
            <a:cxnSpLocks noChangeShapeType="1"/>
            <a:stCxn id="33" idx="3"/>
            <a:endCxn id="24" idx="1"/>
          </p:cNvCxnSpPr>
          <p:nvPr/>
        </p:nvCxnSpPr>
        <p:spPr bwMode="auto">
          <a:xfrm flipV="1">
            <a:off x="2364594" y="2659602"/>
            <a:ext cx="793758" cy="1996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61" name="TextBox 60"/>
          <p:cNvSpPr txBox="1"/>
          <p:nvPr/>
        </p:nvSpPr>
        <p:spPr>
          <a:xfrm>
            <a:off x="4361978" y="2685586"/>
            <a:ext cx="111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Evidence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339955" y="3149643"/>
            <a:ext cx="710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Belief</a:t>
            </a:r>
          </a:p>
          <a:p>
            <a:pPr algn="ctr"/>
            <a:r>
              <a:rPr lang="en-US" sz="1600" dirty="0" smtClean="0"/>
              <a:t>State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822872" y="2010134"/>
            <a:ext cx="1714991" cy="1067499"/>
            <a:chOff x="6848272" y="2264134"/>
            <a:chExt cx="1714991" cy="1067499"/>
          </a:xfrm>
        </p:grpSpPr>
        <p:cxnSp>
          <p:nvCxnSpPr>
            <p:cNvPr id="88" name="Elbow Connector 87"/>
            <p:cNvCxnSpPr>
              <a:stCxn id="23" idx="3"/>
            </p:cNvCxnSpPr>
            <p:nvPr/>
          </p:nvCxnSpPr>
          <p:spPr bwMode="auto">
            <a:xfrm>
              <a:off x="6848272" y="2913602"/>
              <a:ext cx="843695" cy="418031"/>
            </a:xfrm>
            <a:prstGeom prst="bentConnector3">
              <a:avLst>
                <a:gd name="adj1" fmla="val 98169"/>
              </a:avLst>
            </a:prstGeom>
            <a:noFill/>
            <a:ln w="28575" cap="flat" cmpd="sng" algn="ctr">
              <a:solidFill>
                <a:schemeClr val="accent2">
                  <a:lumMod val="75000"/>
                </a:schemeClr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89" name="TextBox 88"/>
            <p:cNvSpPr txBox="1"/>
            <p:nvPr/>
          </p:nvSpPr>
          <p:spPr>
            <a:xfrm>
              <a:off x="6849073" y="2264134"/>
              <a:ext cx="171419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Belief</a:t>
              </a:r>
            </a:p>
            <a:p>
              <a:pPr algn="ctr"/>
              <a:r>
                <a:rPr lang="en-US" sz="1600" dirty="0" smtClean="0"/>
                <a:t>Propagation</a:t>
              </a:r>
              <a:endParaRPr lang="en-US" sz="16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24585" y="2010451"/>
            <a:ext cx="67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I want an Italian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43257" y="4677245"/>
            <a:ext cx="249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You are looking for an Italian restaurant? </a:t>
            </a:r>
            <a:r>
              <a:rPr lang="en-US" sz="1200" dirty="0"/>
              <a:t>W</a:t>
            </a:r>
            <a:r>
              <a:rPr lang="en-US" sz="1200" dirty="0" smtClean="0"/>
              <a:t>hereabouts?</a:t>
            </a:r>
          </a:p>
        </p:txBody>
      </p:sp>
      <p:sp>
        <p:nvSpPr>
          <p:cNvPr id="5" name="Rectangle 4"/>
          <p:cNvSpPr/>
          <p:nvPr/>
        </p:nvSpPr>
        <p:spPr>
          <a:xfrm>
            <a:off x="2252409" y="1538310"/>
            <a:ext cx="178807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solidFill>
                  <a:srgbClr val="5F5F5F"/>
                </a:solidFill>
              </a:rPr>
              <a:t>Id like </a:t>
            </a:r>
            <a:r>
              <a:rPr lang="en-US" sz="1100" dirty="0" err="1" smtClean="0">
                <a:solidFill>
                  <a:srgbClr val="5F5F5F"/>
                </a:solidFill>
              </a:rPr>
              <a:t>italian</a:t>
            </a:r>
            <a:r>
              <a:rPr lang="en-US" sz="1100" dirty="0" smtClean="0">
                <a:solidFill>
                  <a:srgbClr val="5F5F5F"/>
                </a:solidFill>
              </a:rPr>
              <a:t> {0.4}</a:t>
            </a:r>
          </a:p>
          <a:p>
            <a:pPr lvl="0"/>
            <a:r>
              <a:rPr lang="en-US" sz="1100" dirty="0" smtClean="0">
                <a:solidFill>
                  <a:srgbClr val="5F5F5F"/>
                </a:solidFill>
              </a:rPr>
              <a:t>I want an Italian {0.2}</a:t>
            </a:r>
            <a:endParaRPr lang="en-US" sz="1100" dirty="0">
              <a:solidFill>
                <a:srgbClr val="5F5F5F"/>
              </a:solidFill>
            </a:endParaRPr>
          </a:p>
          <a:p>
            <a:pPr lvl="0"/>
            <a:r>
              <a:rPr lang="en-US" sz="1100" dirty="0" smtClean="0">
                <a:solidFill>
                  <a:srgbClr val="5F5F5F"/>
                </a:solidFill>
              </a:rPr>
              <a:t>Id like Indian{</a:t>
            </a:r>
            <a:r>
              <a:rPr lang="en-US" sz="1100" dirty="0">
                <a:solidFill>
                  <a:srgbClr val="5F5F5F"/>
                </a:solidFill>
              </a:rPr>
              <a:t>0.2}</a:t>
            </a:r>
          </a:p>
          <a:p>
            <a:pPr lvl="0"/>
            <a:r>
              <a:rPr lang="en-US" sz="1100" dirty="0" smtClean="0">
                <a:solidFill>
                  <a:srgbClr val="5F5F5F"/>
                </a:solidFill>
              </a:rPr>
              <a:t>In the east{</a:t>
            </a:r>
            <a:r>
              <a:rPr lang="en-US" sz="1100" dirty="0">
                <a:solidFill>
                  <a:srgbClr val="5F5F5F"/>
                </a:solidFill>
              </a:rPr>
              <a:t>0.1</a:t>
            </a:r>
            <a:r>
              <a:rPr lang="en-US" sz="1100" dirty="0" smtClean="0">
                <a:solidFill>
                  <a:srgbClr val="5F5F5F"/>
                </a:solidFill>
              </a:rPr>
              <a:t>}</a:t>
            </a:r>
            <a:endParaRPr lang="en-US" sz="1100" dirty="0">
              <a:solidFill>
                <a:srgbClr val="5F5F5F"/>
              </a:solidFill>
            </a:endParaRPr>
          </a:p>
          <a:p>
            <a:pPr lvl="0"/>
            <a:r>
              <a:rPr lang="en-US" sz="1100" dirty="0">
                <a:solidFill>
                  <a:srgbClr val="5F5F5F"/>
                </a:solidFill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1680107" y="3913862"/>
            <a:ext cx="684487" cy="774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>
              <a:tabLst>
                <a:tab pos="623888" algn="l"/>
              </a:tabLst>
            </a:pPr>
            <a:r>
              <a:rPr lang="en-GB" sz="1600" dirty="0" smtClean="0"/>
              <a:t>TTS</a:t>
            </a:r>
            <a:endParaRPr lang="en-GB" sz="1600" dirty="0"/>
          </a:p>
        </p:txBody>
      </p:sp>
      <p:cxnSp>
        <p:nvCxnSpPr>
          <p:cNvPr id="50" name="Straight Arrow Connector 22"/>
          <p:cNvCxnSpPr>
            <a:cxnSpLocks noChangeShapeType="1"/>
            <a:stCxn id="49" idx="1"/>
          </p:cNvCxnSpPr>
          <p:nvPr/>
        </p:nvCxnSpPr>
        <p:spPr bwMode="auto">
          <a:xfrm flipH="1" flipV="1">
            <a:off x="1168400" y="3733800"/>
            <a:ext cx="511707" cy="567412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arrow" w="med" len="med"/>
          </a:ln>
        </p:spPr>
      </p:cxnSp>
      <p:grpSp>
        <p:nvGrpSpPr>
          <p:cNvPr id="51" name="Group 50"/>
          <p:cNvGrpSpPr/>
          <p:nvPr/>
        </p:nvGrpSpPr>
        <p:grpSpPr>
          <a:xfrm>
            <a:off x="6596857" y="2995997"/>
            <a:ext cx="2006478" cy="884603"/>
            <a:chOff x="3188066" y="1873893"/>
            <a:chExt cx="2006478" cy="926408"/>
          </a:xfrm>
        </p:grpSpPr>
        <p:sp>
          <p:nvSpPr>
            <p:cNvPr id="52" name="TextBox 51"/>
            <p:cNvSpPr txBox="1"/>
            <p:nvPr/>
          </p:nvSpPr>
          <p:spPr>
            <a:xfrm>
              <a:off x="3188066" y="2503861"/>
              <a:ext cx="355761" cy="29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Ita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42066" y="2507036"/>
              <a:ext cx="398592" cy="29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Ind</a:t>
              </a:r>
              <a:endParaRPr lang="en-US" sz="1200" dirty="0"/>
            </a:p>
          </p:txBody>
        </p:sp>
        <p:sp>
          <p:nvSpPr>
            <p:cNvPr id="55" name="Rectangle 54"/>
            <p:cNvSpPr/>
            <p:nvPr/>
          </p:nvSpPr>
          <p:spPr bwMode="auto">
            <a:xfrm rot="10800000">
              <a:off x="3251566" y="2241549"/>
              <a:ext cx="266700" cy="34296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7" name="Rectangle 56"/>
            <p:cNvSpPr/>
            <p:nvPr/>
          </p:nvSpPr>
          <p:spPr bwMode="auto">
            <a:xfrm rot="10800000">
              <a:off x="3518266" y="2473324"/>
              <a:ext cx="266700" cy="11118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8" name="Rectangle 57"/>
            <p:cNvSpPr/>
            <p:nvPr/>
          </p:nvSpPr>
          <p:spPr bwMode="auto">
            <a:xfrm rot="10800000">
              <a:off x="3789048" y="2536825"/>
              <a:ext cx="266700" cy="49418"/>
            </a:xfrm>
            <a:prstGeom prst="rect">
              <a:avLst/>
            </a:prstGeom>
            <a:solidFill>
              <a:srgbClr val="DA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07191" y="2510211"/>
              <a:ext cx="235912" cy="29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3251566" y="2116511"/>
              <a:ext cx="266700" cy="468000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3518266" y="2116511"/>
              <a:ext cx="266700" cy="468000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3789048" y="2116511"/>
              <a:ext cx="266700" cy="468000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01846" y="1873893"/>
              <a:ext cx="535423" cy="290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Food</a:t>
              </a:r>
              <a:endParaRPr lang="en-US" sz="1200" dirty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4083416" y="1875151"/>
              <a:ext cx="1111128" cy="918800"/>
              <a:chOff x="4489816" y="1878326"/>
              <a:chExt cx="1111128" cy="91880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4489816" y="2507036"/>
                <a:ext cx="295799" cy="290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4775566" y="2507036"/>
                <a:ext cx="287308" cy="290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039256" y="2507036"/>
                <a:ext cx="287308" cy="290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</a:t>
                </a:r>
                <a:endParaRPr lang="en-US" sz="1200" dirty="0"/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 rot="10800000">
                <a:off x="4521566" y="2533649"/>
                <a:ext cx="266700" cy="50861"/>
              </a:xfrm>
              <a:prstGeom prst="rect">
                <a:avLst/>
              </a:prstGeom>
              <a:solidFill>
                <a:srgbClr val="008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 rot="10800000">
                <a:off x="4788266" y="2481551"/>
                <a:ext cx="266700" cy="10296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 rot="10800000">
                <a:off x="5054966" y="2520949"/>
                <a:ext cx="266700" cy="63561"/>
              </a:xfrm>
              <a:prstGeom prst="rect">
                <a:avLst/>
              </a:prstGeom>
              <a:solidFill>
                <a:srgbClr val="0000FF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 rot="10800000">
                <a:off x="5321666" y="2520949"/>
                <a:ext cx="266700" cy="6356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271031" y="2507036"/>
                <a:ext cx="329913" cy="290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W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775568" y="1878326"/>
                <a:ext cx="522549" cy="290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Area</a:t>
                </a:r>
                <a:endParaRPr lang="en-US" sz="1200" dirty="0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4521566" y="2116511"/>
                <a:ext cx="1066800" cy="468000"/>
                <a:chOff x="4521566" y="2116511"/>
                <a:chExt cx="1066800" cy="46800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4521566" y="2116511"/>
                  <a:ext cx="266700" cy="468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9" name="Rectangle 78"/>
                <p:cNvSpPr/>
                <p:nvPr/>
              </p:nvSpPr>
              <p:spPr bwMode="auto">
                <a:xfrm>
                  <a:off x="4788266" y="2116511"/>
                  <a:ext cx="266700" cy="468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0" name="Rectangle 79"/>
                <p:cNvSpPr/>
                <p:nvPr/>
              </p:nvSpPr>
              <p:spPr bwMode="auto">
                <a:xfrm>
                  <a:off x="5054966" y="2116511"/>
                  <a:ext cx="266700" cy="468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1" name="Rectangle 80"/>
                <p:cNvSpPr/>
                <p:nvPr/>
              </p:nvSpPr>
              <p:spPr bwMode="auto">
                <a:xfrm>
                  <a:off x="5321666" y="2116511"/>
                  <a:ext cx="266700" cy="468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</p:grpSp>
      </p:grpSp>
      <p:sp>
        <p:nvSpPr>
          <p:cNvPr id="82" name="TextBox 81"/>
          <p:cNvSpPr txBox="1"/>
          <p:nvPr/>
        </p:nvSpPr>
        <p:spPr>
          <a:xfrm>
            <a:off x="407824" y="657846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400" i="1" dirty="0" smtClean="0"/>
              <a:t>Slides courtesy of Steve Young, University </a:t>
            </a:r>
            <a:r>
              <a:rPr lang="en-US" sz="1400" i="1" dirty="0"/>
              <a:t>of Cambridge, </a:t>
            </a:r>
            <a:r>
              <a:rPr lang="en-US" sz="1400" i="1" dirty="0" err="1"/>
              <a:t>mi.eng.cam.ac.uk</a:t>
            </a:r>
            <a:r>
              <a:rPr lang="en-US" sz="1400" i="1" dirty="0"/>
              <a:t>/~</a:t>
            </a:r>
            <a:r>
              <a:rPr lang="en-US" sz="1400" i="1" dirty="0" err="1"/>
              <a:t>sjy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162125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1" grpId="0"/>
      <p:bldP spid="3" grpId="0"/>
      <p:bldP spid="4" grpId="0"/>
      <p:bldP spid="90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5579178" y="1676979"/>
            <a:ext cx="3490407" cy="1413308"/>
            <a:chOff x="5579178" y="1676979"/>
            <a:chExt cx="3490407" cy="1413308"/>
          </a:xfrm>
        </p:grpSpPr>
        <p:grpSp>
          <p:nvGrpSpPr>
            <p:cNvPr id="34" name="Group 33"/>
            <p:cNvGrpSpPr/>
            <p:nvPr/>
          </p:nvGrpSpPr>
          <p:grpSpPr>
            <a:xfrm>
              <a:off x="5579178" y="1676979"/>
              <a:ext cx="1931591" cy="1413308"/>
              <a:chOff x="5579178" y="1676979"/>
              <a:chExt cx="1931591" cy="1413308"/>
            </a:xfrm>
          </p:grpSpPr>
          <p:sp>
            <p:nvSpPr>
              <p:cNvPr id="18" name="Up-Down Arrow 17"/>
              <p:cNvSpPr/>
              <p:nvPr/>
            </p:nvSpPr>
            <p:spPr>
              <a:xfrm rot="3047130">
                <a:off x="5768628" y="2639783"/>
                <a:ext cx="261054" cy="639954"/>
              </a:xfrm>
              <a:prstGeom prst="upDownArrow">
                <a:avLst/>
              </a:prstGeom>
              <a:solidFill>
                <a:schemeClr val="accent3">
                  <a:lumMod val="65000"/>
                </a:schemeClr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5753909" y="1676979"/>
                <a:ext cx="1756860" cy="1240431"/>
                <a:chOff x="4646958" y="1735233"/>
                <a:chExt cx="1756860" cy="1240431"/>
              </a:xfrm>
            </p:grpSpPr>
            <p:pic>
              <p:nvPicPr>
                <p:cNvPr id="19" name="Picture 3" descr="C:\Users\Steve\AppData\Local\Microsoft\Windows\Temporary Internet Files\Content.IE5\1PKS1S7E\MCj04316400000[1]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4809162" y="1735233"/>
                  <a:ext cx="565580" cy="7580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" name="Picture 3" descr="C:\Users\Steve\AppData\Local\Microsoft\Windows\Temporary Internet Files\Content.IE5\1PKS1S7E\MCj04316400000[1]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5066431" y="1817727"/>
                  <a:ext cx="565580" cy="7580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1" name="Picture 3" descr="C:\Users\Steve\AppData\Local\Microsoft\Windows\Temporary Internet Files\Content.IE5\1PKS1S7E\MCj04316400000[1]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5323700" y="1900221"/>
                  <a:ext cx="565580" cy="7580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3" descr="C:\Users\Steve\AppData\Local\Microsoft\Windows\Temporary Internet Files\Content.IE5\1PKS1S7E\MCj04316400000[1]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5580969" y="1982715"/>
                  <a:ext cx="565580" cy="7580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" name="Picture 3" descr="C:\Users\Steve\AppData\Local\Microsoft\Windows\Temporary Internet Files\Content.IE5\1PKS1S7E\MCj04316400000[1]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5838238" y="2065209"/>
                  <a:ext cx="565580" cy="7580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" name="Picture 3" descr="C:\Users\Steve\AppData\Local\Microsoft\Windows\Temporary Internet Files\Content.IE5\1PKS1S7E\MCj04316400000[1]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4646958" y="1887633"/>
                  <a:ext cx="565580" cy="7580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7" name="Picture 3" descr="C:\Users\Steve\AppData\Local\Microsoft\Windows\Temporary Internet Files\Content.IE5\1PKS1S7E\MCj04316400000[1]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4904227" y="1970127"/>
                  <a:ext cx="565580" cy="7580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" name="Picture 3" descr="C:\Users\Steve\AppData\Local\Microsoft\Windows\Temporary Internet Files\Content.IE5\1PKS1S7E\MCj04316400000[1]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5161496" y="2052621"/>
                  <a:ext cx="565580" cy="7580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" name="Picture 3" descr="C:\Users\Steve\AppData\Local\Microsoft\Windows\Temporary Internet Files\Content.IE5\1PKS1S7E\MCj04316400000[1]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5418765" y="2135115"/>
                  <a:ext cx="565580" cy="7580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" name="Picture 3" descr="C:\Users\Steve\AppData\Local\Microsoft\Windows\Temporary Internet Files\Content.IE5\1PKS1S7E\MCj04316400000[1]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5676034" y="2217609"/>
                  <a:ext cx="565580" cy="7580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32" name="TextBox 31"/>
            <p:cNvSpPr txBox="1"/>
            <p:nvPr/>
          </p:nvSpPr>
          <p:spPr>
            <a:xfrm>
              <a:off x="7414984" y="1858564"/>
              <a:ext cx="1654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Real</a:t>
              </a:r>
            </a:p>
            <a:p>
              <a:r>
                <a:rPr lang="en-US" sz="1800" dirty="0" smtClean="0"/>
                <a:t>Users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035799" y="1969000"/>
            <a:ext cx="1200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Working</a:t>
            </a:r>
          </a:p>
          <a:p>
            <a:pPr algn="ctr"/>
            <a:r>
              <a:rPr lang="en-US" sz="2000" dirty="0" smtClean="0"/>
              <a:t>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7563" y="1019485"/>
            <a:ext cx="748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We can build a fully statistical spoken dialogue system for a specific narrow domain – but how do we scale up too much broader domains?</a:t>
            </a:r>
          </a:p>
        </p:txBody>
      </p:sp>
      <p:sp>
        <p:nvSpPr>
          <p:cNvPr id="5" name="Rectangle 4"/>
          <p:cNvSpPr/>
          <p:nvPr/>
        </p:nvSpPr>
        <p:spPr>
          <a:xfrm>
            <a:off x="3402415" y="3169040"/>
            <a:ext cx="2178946" cy="137480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CamInfo</a:t>
            </a:r>
            <a:endParaRPr lang="en-US" dirty="0" smtClean="0"/>
          </a:p>
          <a:p>
            <a:pPr algn="ctr"/>
            <a:r>
              <a:rPr lang="en-US" dirty="0" smtClean="0"/>
              <a:t>Restaurant System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63131" y="2015603"/>
            <a:ext cx="3192677" cy="1759286"/>
            <a:chOff x="163131" y="2015603"/>
            <a:chExt cx="3192677" cy="1759286"/>
          </a:xfrm>
        </p:grpSpPr>
        <p:sp>
          <p:nvSpPr>
            <p:cNvPr id="7" name="TextBox 6"/>
            <p:cNvSpPr txBox="1"/>
            <p:nvPr/>
          </p:nvSpPr>
          <p:spPr>
            <a:xfrm>
              <a:off x="163131" y="2015603"/>
              <a:ext cx="279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Crowd-sourced annotators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34108" y="2400056"/>
              <a:ext cx="2621700" cy="1374833"/>
              <a:chOff x="629240" y="2400056"/>
              <a:chExt cx="2621700" cy="1374833"/>
            </a:xfrm>
          </p:grpSpPr>
          <p:sp>
            <p:nvSpPr>
              <p:cNvPr id="6" name="Parallelogram 5"/>
              <p:cNvSpPr/>
              <p:nvPr/>
            </p:nvSpPr>
            <p:spPr>
              <a:xfrm>
                <a:off x="1095296" y="2493290"/>
                <a:ext cx="1864339" cy="710704"/>
              </a:xfrm>
              <a:prstGeom prst="parallelogram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D</a:t>
                </a:r>
                <a:r>
                  <a:rPr lang="en-US" sz="1400" dirty="0" smtClean="0"/>
                  <a:t>ata for input output mapping</a:t>
                </a:r>
                <a:endParaRPr lang="en-US" sz="1400" dirty="0"/>
              </a:p>
            </p:txBody>
          </p:sp>
          <p:sp>
            <p:nvSpPr>
              <p:cNvPr id="8" name="Bent-Up Arrow 7"/>
              <p:cNvSpPr/>
              <p:nvPr/>
            </p:nvSpPr>
            <p:spPr>
              <a:xfrm rot="5400000">
                <a:off x="617562" y="2411734"/>
                <a:ext cx="512694" cy="489337"/>
              </a:xfrm>
              <a:prstGeom prst="bentUpArrow">
                <a:avLst/>
              </a:prstGeom>
              <a:solidFill>
                <a:schemeClr val="accent3">
                  <a:lumMod val="65000"/>
                </a:schemeClr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Bent-Up Arrow 8"/>
              <p:cNvSpPr/>
              <p:nvPr/>
            </p:nvSpPr>
            <p:spPr>
              <a:xfrm rot="5400000">
                <a:off x="2552770" y="3076720"/>
                <a:ext cx="511729" cy="884610"/>
              </a:xfrm>
              <a:prstGeom prst="bentUpArrow">
                <a:avLst/>
              </a:prstGeom>
              <a:solidFill>
                <a:schemeClr val="accent3">
                  <a:lumMod val="65000"/>
                </a:schemeClr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885561" y="4506021"/>
            <a:ext cx="2466227" cy="1121354"/>
            <a:chOff x="885561" y="4506021"/>
            <a:chExt cx="2466227" cy="1121354"/>
          </a:xfrm>
        </p:grpSpPr>
        <p:sp>
          <p:nvSpPr>
            <p:cNvPr id="12" name="Rounded Rectangle 11"/>
            <p:cNvSpPr/>
            <p:nvPr/>
          </p:nvSpPr>
          <p:spPr>
            <a:xfrm>
              <a:off x="885561" y="4788512"/>
              <a:ext cx="1864339" cy="838863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User simulator for policy optimisation</a:t>
              </a:r>
              <a:endParaRPr lang="en-US" sz="1400" dirty="0"/>
            </a:p>
          </p:txBody>
        </p:sp>
        <p:sp>
          <p:nvSpPr>
            <p:cNvPr id="14" name="Up-Down Arrow 13"/>
            <p:cNvSpPr/>
            <p:nvPr/>
          </p:nvSpPr>
          <p:spPr>
            <a:xfrm rot="3047130">
              <a:off x="2901284" y="4316571"/>
              <a:ext cx="261054" cy="639954"/>
            </a:xfrm>
            <a:prstGeom prst="upDownArrow">
              <a:avLst/>
            </a:prstGeom>
            <a:solidFill>
              <a:schemeClr val="accent3">
                <a:lumMod val="65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18195" y="4322478"/>
            <a:ext cx="2328550" cy="1398104"/>
            <a:chOff x="5618195" y="4312885"/>
            <a:chExt cx="2328550" cy="1267887"/>
          </a:xfrm>
        </p:grpSpPr>
        <p:sp>
          <p:nvSpPr>
            <p:cNvPr id="16" name="Parallelogram 15"/>
            <p:cNvSpPr/>
            <p:nvPr/>
          </p:nvSpPr>
          <p:spPr>
            <a:xfrm>
              <a:off x="5756147" y="4766150"/>
              <a:ext cx="2190598" cy="814622"/>
            </a:xfrm>
            <a:prstGeom prst="parallelogram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Corpus Data for model </a:t>
              </a:r>
              <a:r>
                <a:rPr lang="en-US" sz="1400" dirty="0"/>
                <a:t>p</a:t>
              </a:r>
              <a:r>
                <a:rPr lang="en-US" sz="1400" dirty="0" smtClean="0"/>
                <a:t>arameter </a:t>
              </a:r>
              <a:r>
                <a:rPr lang="en-US" sz="1400" dirty="0"/>
                <a:t>e</a:t>
              </a:r>
              <a:r>
                <a:rPr lang="en-US" sz="1400" dirty="0" smtClean="0"/>
                <a:t>stimation</a:t>
              </a:r>
              <a:endParaRPr lang="en-US" sz="1400" dirty="0"/>
            </a:p>
          </p:txBody>
        </p:sp>
        <p:sp>
          <p:nvSpPr>
            <p:cNvPr id="17" name="Bent-Up Arrow 16"/>
            <p:cNvSpPr/>
            <p:nvPr/>
          </p:nvSpPr>
          <p:spPr>
            <a:xfrm rot="16200000">
              <a:off x="5851341" y="4079739"/>
              <a:ext cx="418318" cy="884610"/>
            </a:xfrm>
            <a:prstGeom prst="bentUpArrow">
              <a:avLst/>
            </a:prstGeom>
            <a:solidFill>
              <a:srgbClr val="A6A6A6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566468" y="1865080"/>
            <a:ext cx="1864339" cy="1245706"/>
            <a:chOff x="3508208" y="1865080"/>
            <a:chExt cx="1864339" cy="1245706"/>
          </a:xfrm>
        </p:grpSpPr>
        <p:sp>
          <p:nvSpPr>
            <p:cNvPr id="36" name="Parallelogram 35"/>
            <p:cNvSpPr/>
            <p:nvPr/>
          </p:nvSpPr>
          <p:spPr>
            <a:xfrm>
              <a:off x="3508208" y="1865080"/>
              <a:ext cx="1864339" cy="710704"/>
            </a:xfrm>
            <a:prstGeom prst="parallelogram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Domain</a:t>
              </a:r>
            </a:p>
            <a:p>
              <a:pPr algn="ctr"/>
              <a:r>
                <a:rPr lang="en-US" sz="1400" dirty="0" smtClean="0"/>
                <a:t>Ontology</a:t>
              </a:r>
              <a:endParaRPr lang="en-US" sz="1400" dirty="0"/>
            </a:p>
          </p:txBody>
        </p:sp>
        <p:sp>
          <p:nvSpPr>
            <p:cNvPr id="37" name="Down Arrow 36"/>
            <p:cNvSpPr/>
            <p:nvPr/>
          </p:nvSpPr>
          <p:spPr>
            <a:xfrm>
              <a:off x="4322936" y="2609798"/>
              <a:ext cx="233042" cy="500988"/>
            </a:xfrm>
            <a:prstGeom prst="downArrow">
              <a:avLst/>
            </a:prstGeom>
            <a:solidFill>
              <a:srgbClr val="A6A6A6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555738" y="4614689"/>
            <a:ext cx="1864339" cy="1467070"/>
            <a:chOff x="3508208" y="1386456"/>
            <a:chExt cx="1864339" cy="1467070"/>
          </a:xfrm>
        </p:grpSpPr>
        <p:sp>
          <p:nvSpPr>
            <p:cNvPr id="40" name="Parallelogram 39"/>
            <p:cNvSpPr/>
            <p:nvPr/>
          </p:nvSpPr>
          <p:spPr>
            <a:xfrm>
              <a:off x="3508208" y="2004891"/>
              <a:ext cx="1864339" cy="848635"/>
            </a:xfrm>
            <a:prstGeom prst="parallelogram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Hand-crafted input, output, </a:t>
              </a:r>
            </a:p>
            <a:p>
              <a:pPr algn="ctr"/>
              <a:r>
                <a:rPr lang="en-US" sz="1400" dirty="0" smtClean="0"/>
                <a:t>and model parameters</a:t>
              </a:r>
              <a:endParaRPr lang="en-US" sz="1400" dirty="0"/>
            </a:p>
          </p:txBody>
        </p:sp>
        <p:sp>
          <p:nvSpPr>
            <p:cNvPr id="41" name="Down Arrow 40"/>
            <p:cNvSpPr/>
            <p:nvPr/>
          </p:nvSpPr>
          <p:spPr>
            <a:xfrm flipV="1">
              <a:off x="4322936" y="1386456"/>
              <a:ext cx="233042" cy="500988"/>
            </a:xfrm>
            <a:prstGeom prst="downArrow">
              <a:avLst/>
            </a:prstGeom>
            <a:solidFill>
              <a:srgbClr val="A6A6A6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Multiply 43"/>
          <p:cNvSpPr/>
          <p:nvPr/>
        </p:nvSpPr>
        <p:spPr>
          <a:xfrm>
            <a:off x="675822" y="3937998"/>
            <a:ext cx="2621727" cy="2458336"/>
          </a:xfrm>
          <a:prstGeom prst="mathMultiply">
            <a:avLst>
              <a:gd name="adj1" fmla="val 7358"/>
            </a:avLst>
          </a:prstGeom>
          <a:solidFill>
            <a:srgbClr val="DA0000">
              <a:alpha val="50000"/>
            </a:srgbClr>
          </a:solidFill>
          <a:ln>
            <a:solidFill>
              <a:schemeClr val="tx2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3240210" y="4399664"/>
            <a:ext cx="2621727" cy="2458336"/>
            <a:chOff x="675822" y="3937998"/>
            <a:chExt cx="2621727" cy="2458336"/>
          </a:xfrm>
        </p:grpSpPr>
        <p:sp>
          <p:nvSpPr>
            <p:cNvPr id="49" name="Multiply 48"/>
            <p:cNvSpPr/>
            <p:nvPr/>
          </p:nvSpPr>
          <p:spPr>
            <a:xfrm>
              <a:off x="675822" y="3937998"/>
              <a:ext cx="2621727" cy="2458336"/>
            </a:xfrm>
            <a:prstGeom prst="mathMultiply">
              <a:avLst>
                <a:gd name="adj1" fmla="val 7358"/>
              </a:avLst>
            </a:prstGeom>
            <a:solidFill>
              <a:srgbClr val="DA0000">
                <a:alpha val="51000"/>
              </a:srgbClr>
            </a:solidFill>
            <a:ln>
              <a:solidFill>
                <a:schemeClr val="tx2"/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18390" y="5786848"/>
              <a:ext cx="235698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Does not scale</a:t>
              </a:r>
              <a:endParaRPr lang="en-GB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52" name="Multiply 51"/>
          <p:cNvSpPr/>
          <p:nvPr/>
        </p:nvSpPr>
        <p:spPr>
          <a:xfrm>
            <a:off x="677665" y="1540828"/>
            <a:ext cx="2621727" cy="2458336"/>
          </a:xfrm>
          <a:prstGeom prst="mathMultiply">
            <a:avLst>
              <a:gd name="adj1" fmla="val 7358"/>
            </a:avLst>
          </a:prstGeom>
          <a:solidFill>
            <a:srgbClr val="DA0000">
              <a:alpha val="50000"/>
            </a:srgbClr>
          </a:solidFill>
          <a:ln>
            <a:solidFill>
              <a:schemeClr val="tx2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2495550" y="1676979"/>
            <a:ext cx="6574035" cy="4298947"/>
            <a:chOff x="2495550" y="1676979"/>
            <a:chExt cx="6574035" cy="4298947"/>
          </a:xfrm>
        </p:grpSpPr>
        <p:grpSp>
          <p:nvGrpSpPr>
            <p:cNvPr id="88" name="Group 87"/>
            <p:cNvGrpSpPr/>
            <p:nvPr/>
          </p:nvGrpSpPr>
          <p:grpSpPr>
            <a:xfrm>
              <a:off x="2495550" y="1841500"/>
              <a:ext cx="5451195" cy="4134426"/>
              <a:chOff x="2495550" y="1841500"/>
              <a:chExt cx="5451195" cy="4134426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402415" y="3169040"/>
                <a:ext cx="2178946" cy="1374804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Personal</a:t>
                </a:r>
              </a:p>
              <a:p>
                <a:pPr algn="ctr"/>
                <a:r>
                  <a:rPr lang="en-US" dirty="0" smtClean="0"/>
                  <a:t>Assistant</a:t>
                </a:r>
                <a:endParaRPr lang="en-US" dirty="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5618195" y="4322478"/>
                <a:ext cx="2328550" cy="1398104"/>
                <a:chOff x="5618195" y="4312885"/>
                <a:chExt cx="2328550" cy="1267887"/>
              </a:xfrm>
            </p:grpSpPr>
            <p:sp>
              <p:nvSpPr>
                <p:cNvPr id="114" name="Parallelogram 113"/>
                <p:cNvSpPr/>
                <p:nvPr/>
              </p:nvSpPr>
              <p:spPr>
                <a:xfrm>
                  <a:off x="5756147" y="4766150"/>
                  <a:ext cx="2190598" cy="814622"/>
                </a:xfrm>
                <a:prstGeom prst="parallelogram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Corpus Data for model </a:t>
                  </a:r>
                  <a:r>
                    <a:rPr lang="en-US" sz="1400" dirty="0"/>
                    <a:t>p</a:t>
                  </a:r>
                  <a:r>
                    <a:rPr lang="en-US" sz="1400" dirty="0" smtClean="0"/>
                    <a:t>arameter </a:t>
                  </a:r>
                  <a:r>
                    <a:rPr lang="en-US" sz="1400" dirty="0"/>
                    <a:t>e</a:t>
                  </a:r>
                  <a:r>
                    <a:rPr lang="en-US" sz="1400" dirty="0" smtClean="0"/>
                    <a:t>stimation</a:t>
                  </a:r>
                  <a:endParaRPr lang="en-US" sz="1400" dirty="0"/>
                </a:p>
              </p:txBody>
            </p:sp>
            <p:sp>
              <p:nvSpPr>
                <p:cNvPr id="115" name="Bent-Up Arrow 114"/>
                <p:cNvSpPr/>
                <p:nvPr/>
              </p:nvSpPr>
              <p:spPr>
                <a:xfrm rot="16200000">
                  <a:off x="5851341" y="4079739"/>
                  <a:ext cx="418318" cy="884610"/>
                </a:xfrm>
                <a:prstGeom prst="bentUpArrow">
                  <a:avLst/>
                </a:prstGeom>
                <a:solidFill>
                  <a:srgbClr val="A6A6A6"/>
                </a:soli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3566468" y="1865080"/>
                <a:ext cx="1864339" cy="1245706"/>
                <a:chOff x="3508208" y="1865080"/>
                <a:chExt cx="1864339" cy="1245706"/>
              </a:xfrm>
            </p:grpSpPr>
            <p:sp>
              <p:nvSpPr>
                <p:cNvPr id="112" name="Parallelogram 111"/>
                <p:cNvSpPr/>
                <p:nvPr/>
              </p:nvSpPr>
              <p:spPr>
                <a:xfrm>
                  <a:off x="3508208" y="1865080"/>
                  <a:ext cx="1864339" cy="710704"/>
                </a:xfrm>
                <a:prstGeom prst="parallelogram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Domain</a:t>
                  </a:r>
                </a:p>
                <a:p>
                  <a:pPr algn="ctr"/>
                  <a:r>
                    <a:rPr lang="en-US" sz="1400" dirty="0" smtClean="0"/>
                    <a:t>Ontology</a:t>
                  </a:r>
                  <a:endParaRPr lang="en-US" sz="1400" dirty="0"/>
                </a:p>
              </p:txBody>
            </p:sp>
            <p:sp>
              <p:nvSpPr>
                <p:cNvPr id="113" name="Down Arrow 112"/>
                <p:cNvSpPr/>
                <p:nvPr/>
              </p:nvSpPr>
              <p:spPr>
                <a:xfrm>
                  <a:off x="4322936" y="2609798"/>
                  <a:ext cx="233042" cy="500988"/>
                </a:xfrm>
                <a:prstGeom prst="downArrow">
                  <a:avLst/>
                </a:prstGeom>
                <a:solidFill>
                  <a:srgbClr val="A6A6A6"/>
                </a:soli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4140200" y="4601855"/>
                <a:ext cx="1708150" cy="1374071"/>
                <a:chOff x="4140200" y="4601855"/>
                <a:chExt cx="1708150" cy="1374071"/>
              </a:xfrm>
            </p:grpSpPr>
            <p:sp>
              <p:nvSpPr>
                <p:cNvPr id="110" name="Bent-Up Arrow 109"/>
                <p:cNvSpPr/>
                <p:nvPr/>
              </p:nvSpPr>
              <p:spPr>
                <a:xfrm rot="5400000">
                  <a:off x="4739326" y="4358329"/>
                  <a:ext cx="774481" cy="1261534"/>
                </a:xfrm>
                <a:prstGeom prst="bentUpArrow">
                  <a:avLst>
                    <a:gd name="adj1" fmla="val 18548"/>
                    <a:gd name="adj2" fmla="val 14705"/>
                    <a:gd name="adj3" fmla="val 24886"/>
                  </a:avLst>
                </a:prstGeom>
                <a:solidFill>
                  <a:schemeClr val="accent3">
                    <a:lumMod val="65000"/>
                  </a:schemeClr>
                </a:soli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140200" y="5391150"/>
                  <a:ext cx="170815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</a:rPr>
                    <a:t>Unsupervised</a:t>
                  </a:r>
                </a:p>
                <a:p>
                  <a:r>
                    <a:rPr lang="en-US" sz="1600" dirty="0" smtClean="0">
                      <a:solidFill>
                        <a:srgbClr val="0000FF"/>
                      </a:solidFill>
                    </a:rPr>
                    <a:t>learning</a:t>
                  </a:r>
                </a:p>
              </p:txBody>
            </p:sp>
          </p:grpSp>
          <p:sp>
            <p:nvSpPr>
              <p:cNvPr id="108" name="TextBox 107"/>
              <p:cNvSpPr txBox="1"/>
              <p:nvPr/>
            </p:nvSpPr>
            <p:spPr>
              <a:xfrm>
                <a:off x="6089650" y="2933700"/>
                <a:ext cx="1663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rgbClr val="0000FF"/>
                    </a:solidFill>
                  </a:rPr>
                  <a:t>Fast on-line reinforcement learning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495550" y="1841500"/>
                <a:ext cx="1663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rgbClr val="0000FF"/>
                    </a:solidFill>
                  </a:rPr>
                  <a:t>Wide coverage</a:t>
                </a:r>
              </a:p>
              <a:p>
                <a:r>
                  <a:rPr lang="en-US" sz="1800" dirty="0" smtClean="0">
                    <a:solidFill>
                      <a:srgbClr val="0000FF"/>
                    </a:solidFill>
                  </a:rPr>
                  <a:t>ontology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579178" y="1676979"/>
              <a:ext cx="3490407" cy="1413308"/>
              <a:chOff x="5579178" y="1676979"/>
              <a:chExt cx="3490407" cy="1413308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5579178" y="1676979"/>
                <a:ext cx="1931591" cy="1413308"/>
                <a:chOff x="5579178" y="1676979"/>
                <a:chExt cx="1931591" cy="1413308"/>
              </a:xfrm>
            </p:grpSpPr>
            <p:sp>
              <p:nvSpPr>
                <p:cNvPr id="92" name="Up-Down Arrow 91"/>
                <p:cNvSpPr/>
                <p:nvPr/>
              </p:nvSpPr>
              <p:spPr>
                <a:xfrm rot="3047130">
                  <a:off x="5768628" y="2639783"/>
                  <a:ext cx="261054" cy="639954"/>
                </a:xfrm>
                <a:prstGeom prst="upDownArrow">
                  <a:avLst/>
                </a:prstGeom>
                <a:solidFill>
                  <a:schemeClr val="accent3">
                    <a:lumMod val="65000"/>
                  </a:schemeClr>
                </a:soli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3" name="Group 92"/>
                <p:cNvGrpSpPr/>
                <p:nvPr/>
              </p:nvGrpSpPr>
              <p:grpSpPr>
                <a:xfrm>
                  <a:off x="5753909" y="1676979"/>
                  <a:ext cx="1756860" cy="1240431"/>
                  <a:chOff x="4646958" y="1735233"/>
                  <a:chExt cx="1756860" cy="1240431"/>
                </a:xfrm>
              </p:grpSpPr>
              <p:pic>
                <p:nvPicPr>
                  <p:cNvPr id="94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4809162" y="1735233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5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066431" y="1817727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6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323700" y="1900221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7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580969" y="1982715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8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838238" y="2065209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9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4646958" y="1887633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0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4904227" y="1970127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1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161496" y="2052621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2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418765" y="2135115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3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676034" y="2217609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sp>
            <p:nvSpPr>
              <p:cNvPr id="91" name="TextBox 90"/>
              <p:cNvSpPr txBox="1"/>
              <p:nvPr/>
            </p:nvSpPr>
            <p:spPr>
              <a:xfrm>
                <a:off x="7414984" y="1858564"/>
                <a:ext cx="1654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Real</a:t>
                </a:r>
              </a:p>
              <a:p>
                <a:r>
                  <a:rPr lang="en-US" sz="1800" dirty="0" smtClean="0"/>
                  <a:t>Users</a:t>
                </a:r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407824" y="657846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400" i="1" dirty="0" smtClean="0"/>
              <a:t>Slides courtesy of Steve Young, University </a:t>
            </a:r>
            <a:r>
              <a:rPr lang="en-US" sz="1400" i="1" dirty="0"/>
              <a:t>of Cambridge, </a:t>
            </a:r>
            <a:r>
              <a:rPr lang="en-US" sz="1400" i="1" dirty="0" err="1"/>
              <a:t>mi.eng.cam.ac.uk</a:t>
            </a:r>
            <a:r>
              <a:rPr lang="en-US" sz="1400" i="1" dirty="0"/>
              <a:t>/~</a:t>
            </a:r>
            <a:r>
              <a:rPr lang="en-US" sz="1400" i="1" dirty="0" err="1"/>
              <a:t>sjy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208170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0.07361 -3.7037E-7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5" grpId="0" animBg="1"/>
      <p:bldP spid="44" grpId="0" animBg="1"/>
      <p:bldP spid="44" grpId="1" animBg="1"/>
      <p:bldP spid="52" grpId="0" animBg="1"/>
      <p:bldP spid="52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6172" y="3308850"/>
            <a:ext cx="6198927" cy="210881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Decoding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257" y="827213"/>
            <a:ext cx="607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Need to learn mappings: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52518" y="1223341"/>
            <a:ext cx="7655441" cy="830997"/>
            <a:chOff x="652518" y="1304898"/>
            <a:chExt cx="7655441" cy="830997"/>
          </a:xfrm>
        </p:grpSpPr>
        <p:sp>
          <p:nvSpPr>
            <p:cNvPr id="6" name="Rectangle 5"/>
            <p:cNvSpPr/>
            <p:nvPr/>
          </p:nvSpPr>
          <p:spPr bwMode="auto">
            <a:xfrm>
              <a:off x="652518" y="1304899"/>
              <a:ext cx="7655441" cy="815561"/>
            </a:xfrm>
            <a:prstGeom prst="rect">
              <a:avLst/>
            </a:prstGeom>
            <a:ln>
              <a:headEnd type="none" w="med" len="med"/>
              <a:tailEnd type="none"/>
            </a:ln>
            <a:effectLst>
              <a:outerShdw blurRad="50800" dist="38100" dir="2700000" algn="br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2346" y="1398105"/>
              <a:ext cx="398502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I’m trying to find an Italian restaurant.</a:t>
              </a:r>
            </a:p>
            <a:p>
              <a:r>
                <a:rPr lang="en-US" sz="1600" dirty="0" smtClean="0"/>
                <a:t>I’m looking for a place that serves pizza.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13367" y="1304898"/>
              <a:ext cx="2808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inform(	task=find, 	entity=restaurant,</a:t>
              </a:r>
            </a:p>
            <a:p>
              <a:r>
                <a:rPr lang="en-US" sz="1600" dirty="0" smtClean="0"/>
                <a:t>	food=Italian   )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 flipV="1">
              <a:off x="4754065" y="1747632"/>
              <a:ext cx="50104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10" name="TextBox 9"/>
          <p:cNvSpPr txBox="1"/>
          <p:nvPr/>
        </p:nvSpPr>
        <p:spPr>
          <a:xfrm>
            <a:off x="652518" y="2143760"/>
            <a:ext cx="7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Given annotated data, use supervised learning </a:t>
            </a:r>
            <a:r>
              <a:rPr lang="en-US" sz="1800" dirty="0" err="1" smtClean="0"/>
              <a:t>eg</a:t>
            </a:r>
            <a:r>
              <a:rPr lang="en-US" sz="1800" dirty="0" smtClean="0"/>
              <a:t> SVMs, CRFs</a:t>
            </a:r>
          </a:p>
          <a:p>
            <a:r>
              <a:rPr lang="en-US" sz="1800" dirty="0" smtClean="0"/>
              <a:t>Learning from unsupervised data is hard …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61215" y="2866113"/>
            <a:ext cx="7806920" cy="1666364"/>
            <a:chOff x="361215" y="3262247"/>
            <a:chExt cx="7806920" cy="1666364"/>
          </a:xfrm>
        </p:grpSpPr>
        <p:sp>
          <p:nvSpPr>
            <p:cNvPr id="11" name="TextBox 10"/>
            <p:cNvSpPr txBox="1"/>
            <p:nvPr/>
          </p:nvSpPr>
          <p:spPr>
            <a:xfrm>
              <a:off x="361215" y="3262247"/>
              <a:ext cx="780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Example: search web and iteratively cluster contexts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2693" y="3728282"/>
              <a:ext cx="12624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3366FF"/>
                  </a:solidFill>
                </a:rPr>
                <a:t>Paris</a:t>
              </a:r>
            </a:p>
            <a:p>
              <a:r>
                <a:rPr lang="en-US" sz="1800" dirty="0" smtClean="0">
                  <a:solidFill>
                    <a:srgbClr val="3366FF"/>
                  </a:solidFill>
                </a:rPr>
                <a:t>Pittsburgh</a:t>
              </a:r>
            </a:p>
            <a:p>
              <a:r>
                <a:rPr lang="en-US" sz="1800" dirty="0" smtClean="0">
                  <a:solidFill>
                    <a:srgbClr val="3366FF"/>
                  </a:solidFill>
                </a:rPr>
                <a:t>Seattle</a:t>
              </a:r>
            </a:p>
            <a:p>
              <a:r>
                <a:rPr lang="en-US" sz="1800" dirty="0" smtClean="0">
                  <a:solidFill>
                    <a:srgbClr val="3366FF"/>
                  </a:solidFill>
                </a:rPr>
                <a:t>Montpelier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653360" y="3518563"/>
            <a:ext cx="1631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Learning</a:t>
            </a:r>
          </a:p>
          <a:p>
            <a:pPr algn="ctr"/>
            <a:r>
              <a:rPr lang="en-US" sz="1800" b="1" dirty="0" smtClean="0"/>
              <a:t>diverges</a:t>
            </a:r>
          </a:p>
          <a:p>
            <a:pPr algn="ctr"/>
            <a:r>
              <a:rPr lang="en-US" sz="1800" b="1" dirty="0" smtClean="0"/>
              <a:t>without</a:t>
            </a:r>
          </a:p>
          <a:p>
            <a:pPr algn="ctr"/>
            <a:r>
              <a:rPr lang="en-US" sz="1800" b="1" dirty="0" smtClean="0"/>
              <a:t>supervision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44863" y="4543840"/>
            <a:ext cx="1337534" cy="846273"/>
            <a:chOff x="1444863" y="4939974"/>
            <a:chExt cx="1337534" cy="846273"/>
          </a:xfrm>
        </p:grpSpPr>
        <p:sp>
          <p:nvSpPr>
            <p:cNvPr id="15" name="TextBox 14"/>
            <p:cNvSpPr txBox="1"/>
            <p:nvPr/>
          </p:nvSpPr>
          <p:spPr>
            <a:xfrm>
              <a:off x="1481665" y="5139916"/>
              <a:ext cx="13007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3366FF"/>
                  </a:solidFill>
                </a:rPr>
                <a:t>mayor of X</a:t>
              </a:r>
            </a:p>
            <a:p>
              <a:r>
                <a:rPr lang="en-US" sz="1800" dirty="0" smtClean="0">
                  <a:solidFill>
                    <a:srgbClr val="3366FF"/>
                  </a:solidFill>
                </a:rPr>
                <a:t>live in X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1444863" y="4939974"/>
              <a:ext cx="198086" cy="25631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>
            <a:off x="3277017" y="4533128"/>
            <a:ext cx="1762622" cy="869574"/>
            <a:chOff x="3277017" y="4929262"/>
            <a:chExt cx="1762622" cy="869574"/>
          </a:xfrm>
        </p:grpSpPr>
        <p:sp>
          <p:nvSpPr>
            <p:cNvPr id="17" name="TextBox 16"/>
            <p:cNvSpPr txBox="1"/>
            <p:nvPr/>
          </p:nvSpPr>
          <p:spPr>
            <a:xfrm>
              <a:off x="3277017" y="5152505"/>
              <a:ext cx="17626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3366FF"/>
                  </a:solidFill>
                </a:rPr>
                <a:t>X is home of</a:t>
              </a:r>
            </a:p>
            <a:p>
              <a:r>
                <a:rPr lang="en-US" sz="1800" dirty="0" smtClean="0">
                  <a:solidFill>
                    <a:srgbClr val="3366FF"/>
                  </a:solidFill>
                </a:rPr>
                <a:t>traits such as X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3333429" y="4929262"/>
              <a:ext cx="198086" cy="25631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4730763" y="3508788"/>
            <a:ext cx="1514828" cy="1268070"/>
            <a:chOff x="4730763" y="3904922"/>
            <a:chExt cx="1514828" cy="1268070"/>
          </a:xfrm>
        </p:grpSpPr>
        <p:sp>
          <p:nvSpPr>
            <p:cNvPr id="14" name="TextBox 13"/>
            <p:cNvSpPr txBox="1"/>
            <p:nvPr/>
          </p:nvSpPr>
          <p:spPr>
            <a:xfrm>
              <a:off x="4919049" y="3904922"/>
              <a:ext cx="132654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3366FF"/>
                  </a:solidFill>
                </a:rPr>
                <a:t>anxiety</a:t>
              </a:r>
            </a:p>
            <a:p>
              <a:r>
                <a:rPr lang="en-US" sz="1800" dirty="0" smtClean="0">
                  <a:solidFill>
                    <a:srgbClr val="3366FF"/>
                  </a:solidFill>
                </a:rPr>
                <a:t>selfishness</a:t>
              </a:r>
            </a:p>
            <a:p>
              <a:r>
                <a:rPr lang="en-US" sz="1800" dirty="0" smtClean="0">
                  <a:solidFill>
                    <a:srgbClr val="3366FF"/>
                  </a:solidFill>
                </a:rPr>
                <a:t>London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V="1">
              <a:off x="4730763" y="4895249"/>
              <a:ext cx="258192" cy="27774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2597499" y="3496199"/>
            <a:ext cx="1685211" cy="1258296"/>
            <a:chOff x="2597499" y="3892333"/>
            <a:chExt cx="1685211" cy="1258296"/>
          </a:xfrm>
        </p:grpSpPr>
        <p:sp>
          <p:nvSpPr>
            <p:cNvPr id="13" name="TextBox 12"/>
            <p:cNvSpPr txBox="1"/>
            <p:nvPr/>
          </p:nvSpPr>
          <p:spPr>
            <a:xfrm>
              <a:off x="2622655" y="3892333"/>
              <a:ext cx="16600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3366FF"/>
                  </a:solidFill>
                </a:rPr>
                <a:t>San Francisco</a:t>
              </a:r>
            </a:p>
            <a:p>
              <a:r>
                <a:rPr lang="en-US" sz="1800" dirty="0" smtClean="0">
                  <a:solidFill>
                    <a:srgbClr val="3366FF"/>
                  </a:solidFill>
                </a:rPr>
                <a:t>Berlin</a:t>
              </a:r>
            </a:p>
            <a:p>
              <a:r>
                <a:rPr lang="en-US" sz="1800" dirty="0" smtClean="0">
                  <a:solidFill>
                    <a:srgbClr val="3366FF"/>
                  </a:solidFill>
                </a:rPr>
                <a:t>denial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flipV="1">
              <a:off x="2597499" y="4872886"/>
              <a:ext cx="258192" cy="27774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0" name="TextBox 29"/>
          <p:cNvSpPr txBox="1"/>
          <p:nvPr/>
        </p:nvSpPr>
        <p:spPr>
          <a:xfrm>
            <a:off x="303877" y="5569515"/>
            <a:ext cx="8167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 spoken dialogue, the user provides the required supervision through the natural conversational mechanisms of confirmation, correction and clarification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6969125" y="6619875"/>
            <a:ext cx="15843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07824" y="657846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400" i="1" dirty="0" smtClean="0"/>
              <a:t>Slides courtesy of Steve Young, University </a:t>
            </a:r>
            <a:r>
              <a:rPr lang="en-US" sz="1400" i="1" dirty="0"/>
              <a:t>of Cambridge, </a:t>
            </a:r>
            <a:r>
              <a:rPr lang="en-US" sz="1400" i="1" dirty="0" err="1"/>
              <a:t>mi.eng.cam.ac.uk</a:t>
            </a:r>
            <a:r>
              <a:rPr lang="en-US" sz="1400" i="1" dirty="0"/>
              <a:t>/~</a:t>
            </a:r>
            <a:r>
              <a:rPr lang="en-US" sz="1400" i="1" dirty="0" err="1"/>
              <a:t>sjy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1090511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8" grpId="0"/>
      <p:bldP spid="30" grpId="0"/>
      <p:bldP spid="3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semantics on-line</a:t>
            </a:r>
            <a:endParaRPr lang="en-US" dirty="0"/>
          </a:p>
        </p:txBody>
      </p:sp>
      <p:sp>
        <p:nvSpPr>
          <p:cNvPr id="385" name="Rectangle 384"/>
          <p:cNvSpPr/>
          <p:nvPr/>
        </p:nvSpPr>
        <p:spPr>
          <a:xfrm>
            <a:off x="1894076" y="4854510"/>
            <a:ext cx="910284" cy="594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I’d like pizza</a:t>
            </a:r>
          </a:p>
        </p:txBody>
      </p:sp>
      <p:sp>
        <p:nvSpPr>
          <p:cNvPr id="387" name="Rectangle 386"/>
          <p:cNvSpPr/>
          <p:nvPr/>
        </p:nvSpPr>
        <p:spPr>
          <a:xfrm>
            <a:off x="3885098" y="4854507"/>
            <a:ext cx="145085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Could I have Italian food?</a:t>
            </a:r>
          </a:p>
        </p:txBody>
      </p:sp>
      <p:sp>
        <p:nvSpPr>
          <p:cNvPr id="393" name="Rectangle 392"/>
          <p:cNvSpPr/>
          <p:nvPr/>
        </p:nvSpPr>
        <p:spPr>
          <a:xfrm>
            <a:off x="6398619" y="4904627"/>
            <a:ext cx="7444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Yes!</a:t>
            </a:r>
            <a:endParaRPr lang="en-US" sz="1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572172" y="2074801"/>
            <a:ext cx="2232236" cy="2707527"/>
            <a:chOff x="2572172" y="1705469"/>
            <a:chExt cx="2232236" cy="2707527"/>
          </a:xfrm>
        </p:grpSpPr>
        <p:cxnSp>
          <p:nvCxnSpPr>
            <p:cNvPr id="400" name="Straight Arrow Connector 399"/>
            <p:cNvCxnSpPr>
              <a:endCxn id="435" idx="2"/>
            </p:cNvCxnSpPr>
            <p:nvPr/>
          </p:nvCxnSpPr>
          <p:spPr bwMode="auto">
            <a:xfrm>
              <a:off x="2572172" y="1973380"/>
              <a:ext cx="1619568" cy="13395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403" name="Group 402"/>
            <p:cNvGrpSpPr/>
            <p:nvPr/>
          </p:nvGrpSpPr>
          <p:grpSpPr>
            <a:xfrm>
              <a:off x="4190875" y="3850384"/>
              <a:ext cx="612668" cy="562612"/>
              <a:chOff x="2740258" y="3962400"/>
              <a:chExt cx="800100" cy="800100"/>
            </a:xfrm>
          </p:grpSpPr>
          <p:sp>
            <p:nvSpPr>
              <p:cNvPr id="437" name="Oval 436"/>
              <p:cNvSpPr/>
              <p:nvPr/>
            </p:nvSpPr>
            <p:spPr bwMode="auto">
              <a:xfrm>
                <a:off x="2740258" y="3962400"/>
                <a:ext cx="800100" cy="8001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38" name="TextBox 437"/>
              <p:cNvSpPr txBox="1"/>
              <p:nvPr/>
            </p:nvSpPr>
            <p:spPr>
              <a:xfrm>
                <a:off x="2844280" y="4129709"/>
                <a:ext cx="637451" cy="525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W</a:t>
                </a:r>
                <a:r>
                  <a:rPr lang="en-US" sz="1800" baseline="-25000" dirty="0" smtClean="0"/>
                  <a:t>2</a:t>
                </a:r>
                <a:endParaRPr lang="en-US" sz="1800" dirty="0"/>
              </a:p>
            </p:txBody>
          </p:sp>
        </p:grpSp>
        <p:cxnSp>
          <p:nvCxnSpPr>
            <p:cNvPr id="404" name="Straight Arrow Connector 403"/>
            <p:cNvCxnSpPr>
              <a:stCxn id="433" idx="4"/>
              <a:endCxn id="437" idx="0"/>
            </p:cNvCxnSpPr>
            <p:nvPr/>
          </p:nvCxnSpPr>
          <p:spPr bwMode="auto">
            <a:xfrm flipH="1">
              <a:off x="4497209" y="3482610"/>
              <a:ext cx="865" cy="367774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405" name="Group 404"/>
            <p:cNvGrpSpPr/>
            <p:nvPr/>
          </p:nvGrpSpPr>
          <p:grpSpPr>
            <a:xfrm>
              <a:off x="4191740" y="1705469"/>
              <a:ext cx="612668" cy="1777141"/>
              <a:chOff x="2286000" y="1320800"/>
              <a:chExt cx="800100" cy="2527300"/>
            </a:xfrm>
          </p:grpSpPr>
          <p:grpSp>
            <p:nvGrpSpPr>
              <p:cNvPr id="430" name="Group 429"/>
              <p:cNvGrpSpPr/>
              <p:nvPr/>
            </p:nvGrpSpPr>
            <p:grpSpPr>
              <a:xfrm>
                <a:off x="2286000" y="1320800"/>
                <a:ext cx="800100" cy="800100"/>
                <a:chOff x="2740258" y="965200"/>
                <a:chExt cx="800100" cy="800100"/>
              </a:xfrm>
            </p:grpSpPr>
            <p:sp>
              <p:nvSpPr>
                <p:cNvPr id="435" name="Oval 434"/>
                <p:cNvSpPr/>
                <p:nvPr/>
              </p:nvSpPr>
              <p:spPr bwMode="auto">
                <a:xfrm>
                  <a:off x="2740258" y="965200"/>
                  <a:ext cx="800100" cy="8001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6" name="TextBox 435"/>
                <p:cNvSpPr txBox="1"/>
                <p:nvPr/>
              </p:nvSpPr>
              <p:spPr>
                <a:xfrm>
                  <a:off x="2925844" y="1085906"/>
                  <a:ext cx="520580" cy="525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/>
                    <a:t>g</a:t>
                  </a:r>
                  <a:r>
                    <a:rPr lang="en-US" sz="1800" baseline="-25000" dirty="0" smtClean="0"/>
                    <a:t>2</a:t>
                  </a:r>
                  <a:endParaRPr lang="en-US" sz="1800" dirty="0"/>
                </a:p>
              </p:txBody>
            </p:sp>
          </p:grpSp>
          <p:grpSp>
            <p:nvGrpSpPr>
              <p:cNvPr id="431" name="Group 430"/>
              <p:cNvGrpSpPr/>
              <p:nvPr/>
            </p:nvGrpSpPr>
            <p:grpSpPr>
              <a:xfrm>
                <a:off x="2286000" y="3048000"/>
                <a:ext cx="800100" cy="800100"/>
                <a:chOff x="2740258" y="2413000"/>
                <a:chExt cx="800100" cy="800100"/>
              </a:xfrm>
            </p:grpSpPr>
            <p:sp>
              <p:nvSpPr>
                <p:cNvPr id="433" name="Oval 432"/>
                <p:cNvSpPr/>
                <p:nvPr/>
              </p:nvSpPr>
              <p:spPr bwMode="auto">
                <a:xfrm>
                  <a:off x="2740258" y="2413000"/>
                  <a:ext cx="800100" cy="8001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34" name="TextBox 433"/>
                <p:cNvSpPr txBox="1"/>
                <p:nvPr/>
              </p:nvSpPr>
              <p:spPr>
                <a:xfrm>
                  <a:off x="2925844" y="2557008"/>
                  <a:ext cx="520580" cy="525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/>
                    <a:t>u</a:t>
                  </a:r>
                  <a:r>
                    <a:rPr lang="en-US" sz="1800" baseline="-25000" dirty="0" smtClean="0"/>
                    <a:t>2</a:t>
                  </a:r>
                  <a:endParaRPr lang="en-US" sz="1800" dirty="0"/>
                </a:p>
              </p:txBody>
            </p:sp>
          </p:grpSp>
          <p:cxnSp>
            <p:nvCxnSpPr>
              <p:cNvPr id="432" name="Straight Arrow Connector 431"/>
              <p:cNvCxnSpPr>
                <a:endCxn id="433" idx="0"/>
              </p:cNvCxnSpPr>
              <p:nvPr/>
            </p:nvCxnSpPr>
            <p:spPr bwMode="auto">
              <a:xfrm rot="5400000">
                <a:off x="2223294" y="2584450"/>
                <a:ext cx="926306" cy="7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grpSp>
          <p:nvGrpSpPr>
            <p:cNvPr id="407" name="Group 406"/>
            <p:cNvGrpSpPr/>
            <p:nvPr/>
          </p:nvGrpSpPr>
          <p:grpSpPr>
            <a:xfrm>
              <a:off x="3277086" y="2185689"/>
              <a:ext cx="1008241" cy="818023"/>
              <a:chOff x="431129" y="2168828"/>
              <a:chExt cx="1316689" cy="1163324"/>
            </a:xfrm>
          </p:grpSpPr>
          <p:sp>
            <p:nvSpPr>
              <p:cNvPr id="427" name="Rectangle 426"/>
              <p:cNvSpPr/>
              <p:nvPr/>
            </p:nvSpPr>
            <p:spPr>
              <a:xfrm>
                <a:off x="431129" y="2341828"/>
                <a:ext cx="582606" cy="477686"/>
              </a:xfrm>
              <a:prstGeom prst="rec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800" dirty="0"/>
              </a:p>
            </p:txBody>
          </p:sp>
          <p:cxnSp>
            <p:nvCxnSpPr>
              <p:cNvPr id="428" name="Straight Arrow Connector 427"/>
              <p:cNvCxnSpPr>
                <a:stCxn id="427" idx="3"/>
                <a:endCxn id="435" idx="3"/>
              </p:cNvCxnSpPr>
              <p:nvPr/>
            </p:nvCxnSpPr>
            <p:spPr bwMode="auto">
              <a:xfrm flipV="1">
                <a:off x="1013735" y="2168828"/>
                <a:ext cx="729037" cy="4118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29" name="Straight Arrow Connector 428"/>
              <p:cNvCxnSpPr>
                <a:stCxn id="427" idx="3"/>
              </p:cNvCxnSpPr>
              <p:nvPr/>
            </p:nvCxnSpPr>
            <p:spPr bwMode="auto">
              <a:xfrm>
                <a:off x="1013735" y="2580671"/>
                <a:ext cx="734083" cy="751481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sp>
          <p:nvSpPr>
            <p:cNvPr id="408" name="Rectangle 407"/>
            <p:cNvSpPr/>
            <p:nvPr/>
          </p:nvSpPr>
          <p:spPr>
            <a:xfrm>
              <a:off x="3304180" y="2262279"/>
              <a:ext cx="3986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smtClean="0"/>
                <a:t>a</a:t>
              </a:r>
              <a:r>
                <a:rPr lang="en-US" sz="1800" baseline="-25000" dirty="0" smtClean="0"/>
                <a:t>2</a:t>
              </a:r>
              <a:endParaRPr lang="en-US" sz="18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04408" y="2074801"/>
            <a:ext cx="2781853" cy="2707527"/>
            <a:chOff x="4804408" y="1705469"/>
            <a:chExt cx="2781853" cy="2707527"/>
          </a:xfrm>
        </p:grpSpPr>
        <p:cxnSp>
          <p:nvCxnSpPr>
            <p:cNvPr id="406" name="Straight Arrow Connector 405"/>
            <p:cNvCxnSpPr>
              <a:stCxn id="435" idx="6"/>
              <a:endCxn id="423" idx="2"/>
            </p:cNvCxnSpPr>
            <p:nvPr/>
          </p:nvCxnSpPr>
          <p:spPr bwMode="auto">
            <a:xfrm flipV="1">
              <a:off x="4804408" y="1986775"/>
              <a:ext cx="1551376" cy="369332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409" name="Group 408"/>
            <p:cNvGrpSpPr/>
            <p:nvPr/>
          </p:nvGrpSpPr>
          <p:grpSpPr>
            <a:xfrm>
              <a:off x="6354920" y="3850384"/>
              <a:ext cx="612669" cy="562612"/>
              <a:chOff x="2740258" y="3962400"/>
              <a:chExt cx="800100" cy="800100"/>
            </a:xfrm>
          </p:grpSpPr>
          <p:sp>
            <p:nvSpPr>
              <p:cNvPr id="425" name="Oval 424"/>
              <p:cNvSpPr/>
              <p:nvPr/>
            </p:nvSpPr>
            <p:spPr bwMode="auto">
              <a:xfrm>
                <a:off x="2740258" y="3962400"/>
                <a:ext cx="800100" cy="8001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26" name="TextBox 425"/>
              <p:cNvSpPr txBox="1"/>
              <p:nvPr/>
            </p:nvSpPr>
            <p:spPr>
              <a:xfrm>
                <a:off x="2844280" y="4129709"/>
                <a:ext cx="637451" cy="525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W</a:t>
                </a:r>
                <a:r>
                  <a:rPr lang="en-US" sz="1800" baseline="-25000" dirty="0" smtClean="0"/>
                  <a:t>3</a:t>
                </a:r>
                <a:endParaRPr lang="en-US" sz="1800" dirty="0"/>
              </a:p>
            </p:txBody>
          </p:sp>
        </p:grpSp>
        <p:cxnSp>
          <p:nvCxnSpPr>
            <p:cNvPr id="410" name="Straight Arrow Connector 409"/>
            <p:cNvCxnSpPr>
              <a:stCxn id="421" idx="4"/>
              <a:endCxn id="425" idx="0"/>
            </p:cNvCxnSpPr>
            <p:nvPr/>
          </p:nvCxnSpPr>
          <p:spPr bwMode="auto">
            <a:xfrm flipH="1">
              <a:off x="6661254" y="3482610"/>
              <a:ext cx="865" cy="367774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411" name="Group 410"/>
            <p:cNvGrpSpPr/>
            <p:nvPr/>
          </p:nvGrpSpPr>
          <p:grpSpPr>
            <a:xfrm>
              <a:off x="6355784" y="1705469"/>
              <a:ext cx="612669" cy="1777141"/>
              <a:chOff x="2286000" y="1320800"/>
              <a:chExt cx="800100" cy="2527300"/>
            </a:xfrm>
          </p:grpSpPr>
          <p:grpSp>
            <p:nvGrpSpPr>
              <p:cNvPr id="418" name="Group 417"/>
              <p:cNvGrpSpPr/>
              <p:nvPr/>
            </p:nvGrpSpPr>
            <p:grpSpPr>
              <a:xfrm>
                <a:off x="2286000" y="1320800"/>
                <a:ext cx="800100" cy="800100"/>
                <a:chOff x="2740258" y="965200"/>
                <a:chExt cx="800100" cy="800100"/>
              </a:xfrm>
            </p:grpSpPr>
            <p:sp>
              <p:nvSpPr>
                <p:cNvPr id="423" name="Oval 422"/>
                <p:cNvSpPr/>
                <p:nvPr/>
              </p:nvSpPr>
              <p:spPr bwMode="auto">
                <a:xfrm>
                  <a:off x="2740258" y="965200"/>
                  <a:ext cx="800100" cy="8001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4" name="TextBox 423"/>
                <p:cNvSpPr txBox="1"/>
                <p:nvPr/>
              </p:nvSpPr>
              <p:spPr>
                <a:xfrm>
                  <a:off x="2925844" y="1085906"/>
                  <a:ext cx="520580" cy="525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/>
                    <a:t>g</a:t>
                  </a:r>
                  <a:r>
                    <a:rPr lang="en-US" sz="1800" baseline="-25000" dirty="0" smtClean="0"/>
                    <a:t>3</a:t>
                  </a:r>
                  <a:endParaRPr lang="en-US" sz="1800" dirty="0"/>
                </a:p>
              </p:txBody>
            </p:sp>
          </p:grpSp>
          <p:grpSp>
            <p:nvGrpSpPr>
              <p:cNvPr id="419" name="Group 418"/>
              <p:cNvGrpSpPr/>
              <p:nvPr/>
            </p:nvGrpSpPr>
            <p:grpSpPr>
              <a:xfrm>
                <a:off x="2286000" y="3048000"/>
                <a:ext cx="800100" cy="800100"/>
                <a:chOff x="2740258" y="2413000"/>
                <a:chExt cx="800100" cy="800100"/>
              </a:xfrm>
            </p:grpSpPr>
            <p:sp>
              <p:nvSpPr>
                <p:cNvPr id="421" name="Oval 420"/>
                <p:cNvSpPr/>
                <p:nvPr/>
              </p:nvSpPr>
              <p:spPr bwMode="auto">
                <a:xfrm>
                  <a:off x="2740258" y="2413000"/>
                  <a:ext cx="800100" cy="8001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22" name="TextBox 421"/>
                <p:cNvSpPr txBox="1"/>
                <p:nvPr/>
              </p:nvSpPr>
              <p:spPr>
                <a:xfrm>
                  <a:off x="2925844" y="2557008"/>
                  <a:ext cx="520580" cy="525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/>
                    <a:t>u</a:t>
                  </a:r>
                  <a:r>
                    <a:rPr lang="en-US" sz="1800" baseline="-25000" dirty="0" smtClean="0"/>
                    <a:t>3</a:t>
                  </a:r>
                  <a:endParaRPr lang="en-US" sz="1800" dirty="0"/>
                </a:p>
              </p:txBody>
            </p:sp>
          </p:grpSp>
          <p:cxnSp>
            <p:nvCxnSpPr>
              <p:cNvPr id="420" name="Straight Arrow Connector 419"/>
              <p:cNvCxnSpPr>
                <a:endCxn id="421" idx="0"/>
              </p:cNvCxnSpPr>
              <p:nvPr/>
            </p:nvCxnSpPr>
            <p:spPr bwMode="auto">
              <a:xfrm rot="5400000">
                <a:off x="2223294" y="2584450"/>
                <a:ext cx="926306" cy="7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cxnSp>
          <p:nvCxnSpPr>
            <p:cNvPr id="412" name="Straight Arrow Connector 411"/>
            <p:cNvCxnSpPr/>
            <p:nvPr/>
          </p:nvCxnSpPr>
          <p:spPr bwMode="auto">
            <a:xfrm>
              <a:off x="6968453" y="1973380"/>
              <a:ext cx="617808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413" name="Group 412"/>
            <p:cNvGrpSpPr/>
            <p:nvPr/>
          </p:nvGrpSpPr>
          <p:grpSpPr>
            <a:xfrm>
              <a:off x="5441130" y="2185689"/>
              <a:ext cx="1008241" cy="818023"/>
              <a:chOff x="431129" y="2168828"/>
              <a:chExt cx="1316689" cy="1163324"/>
            </a:xfrm>
          </p:grpSpPr>
          <p:sp>
            <p:nvSpPr>
              <p:cNvPr id="415" name="Rectangle 414"/>
              <p:cNvSpPr/>
              <p:nvPr/>
            </p:nvSpPr>
            <p:spPr>
              <a:xfrm>
                <a:off x="431129" y="2341828"/>
                <a:ext cx="582606" cy="477686"/>
              </a:xfrm>
              <a:prstGeom prst="rec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800" dirty="0"/>
              </a:p>
            </p:txBody>
          </p:sp>
          <p:cxnSp>
            <p:nvCxnSpPr>
              <p:cNvPr id="416" name="Straight Arrow Connector 415"/>
              <p:cNvCxnSpPr>
                <a:stCxn id="415" idx="3"/>
                <a:endCxn id="423" idx="3"/>
              </p:cNvCxnSpPr>
              <p:nvPr/>
            </p:nvCxnSpPr>
            <p:spPr bwMode="auto">
              <a:xfrm flipV="1">
                <a:off x="1013735" y="2168828"/>
                <a:ext cx="729037" cy="4118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17" name="Straight Arrow Connector 416"/>
              <p:cNvCxnSpPr>
                <a:stCxn id="415" idx="3"/>
              </p:cNvCxnSpPr>
              <p:nvPr/>
            </p:nvCxnSpPr>
            <p:spPr bwMode="auto">
              <a:xfrm>
                <a:off x="1013735" y="2580671"/>
                <a:ext cx="734083" cy="751481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sp>
          <p:nvSpPr>
            <p:cNvPr id="414" name="Rectangle 413"/>
            <p:cNvSpPr/>
            <p:nvPr/>
          </p:nvSpPr>
          <p:spPr>
            <a:xfrm>
              <a:off x="5468224" y="2262279"/>
              <a:ext cx="3986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smtClean="0"/>
                <a:t>a</a:t>
              </a:r>
              <a:r>
                <a:rPr lang="en-US" sz="1800" baseline="-25000" dirty="0"/>
                <a:t>3</a:t>
              </a:r>
              <a:endParaRPr lang="en-US" sz="1800" dirty="0"/>
            </a:p>
          </p:txBody>
        </p:sp>
      </p:grpSp>
      <p:sp>
        <p:nvSpPr>
          <p:cNvPr id="451" name="TextBox 450"/>
          <p:cNvSpPr txBox="1"/>
          <p:nvPr/>
        </p:nvSpPr>
        <p:spPr>
          <a:xfrm>
            <a:off x="426194" y="1164884"/>
            <a:ext cx="668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 spoken dialogue, the user can implicitly supervise learning …</a:t>
            </a:r>
          </a:p>
        </p:txBody>
      </p:sp>
      <p:grpSp>
        <p:nvGrpSpPr>
          <p:cNvPr id="462" name="Group 461"/>
          <p:cNvGrpSpPr/>
          <p:nvPr/>
        </p:nvGrpSpPr>
        <p:grpSpPr>
          <a:xfrm>
            <a:off x="1091054" y="5440650"/>
            <a:ext cx="2054263" cy="1033596"/>
            <a:chOff x="1091054" y="5071318"/>
            <a:chExt cx="2054263" cy="1033596"/>
          </a:xfrm>
        </p:grpSpPr>
        <p:sp>
          <p:nvSpPr>
            <p:cNvPr id="452" name="TextBox 451"/>
            <p:cNvSpPr txBox="1"/>
            <p:nvPr/>
          </p:nvSpPr>
          <p:spPr>
            <a:xfrm>
              <a:off x="1270060" y="5581694"/>
              <a:ext cx="187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FF"/>
                  </a:solidFill>
                </a:rPr>
                <a:t>p(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pizza|food</a:t>
              </a:r>
              <a:r>
                <a:rPr lang="en-US" sz="1400" dirty="0" smtClean="0">
                  <a:solidFill>
                    <a:srgbClr val="0000FF"/>
                  </a:solidFill>
                </a:rPr>
                <a:t>=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italian</a:t>
              </a:r>
              <a:r>
                <a:rPr lang="en-US" sz="1400" dirty="0" smtClean="0">
                  <a:solidFill>
                    <a:srgbClr val="0000FF"/>
                  </a:solidFill>
                </a:rPr>
                <a:t>)</a:t>
              </a:r>
            </a:p>
            <a:p>
              <a:pPr algn="ctr"/>
              <a:r>
                <a:rPr lang="en-US" sz="1400" dirty="0" smtClean="0">
                  <a:solidFill>
                    <a:srgbClr val="0000FF"/>
                  </a:solidFill>
                </a:rPr>
                <a:t>~ small</a:t>
              </a:r>
            </a:p>
          </p:txBody>
        </p:sp>
        <p:sp>
          <p:nvSpPr>
            <p:cNvPr id="454" name="Left-Right Arrow 453"/>
            <p:cNvSpPr/>
            <p:nvPr/>
          </p:nvSpPr>
          <p:spPr>
            <a:xfrm>
              <a:off x="1091054" y="5071318"/>
              <a:ext cx="2054257" cy="392070"/>
            </a:xfrm>
            <a:prstGeom prst="leftRightArrow">
              <a:avLst/>
            </a:prstGeom>
            <a:ln>
              <a:solidFill>
                <a:schemeClr val="tx2"/>
              </a:solidFill>
            </a:ln>
          </p:spPr>
          <p:txBody>
            <a:bodyPr rtlCol="0" anchor="ctr"/>
            <a:lstStyle/>
            <a:p>
              <a:pPr algn="ctr"/>
              <a:r>
                <a:rPr lang="en-US" sz="1200" dirty="0" smtClean="0"/>
                <a:t>Expectation Propagation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33057" y="2074801"/>
            <a:ext cx="1839115" cy="2707527"/>
            <a:chOff x="733057" y="1705469"/>
            <a:chExt cx="1839115" cy="2707527"/>
          </a:xfrm>
        </p:grpSpPr>
        <p:sp>
          <p:nvSpPr>
            <p:cNvPr id="384" name="Rectangle 383"/>
            <p:cNvSpPr/>
            <p:nvPr/>
          </p:nvSpPr>
          <p:spPr>
            <a:xfrm>
              <a:off x="733057" y="2686774"/>
              <a:ext cx="11166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/>
                <a:t>What kind of food do you want?</a:t>
              </a:r>
              <a:endParaRPr lang="en-US" sz="16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44849" y="1705469"/>
              <a:ext cx="1527323" cy="2707527"/>
              <a:chOff x="1044849" y="1705469"/>
              <a:chExt cx="1527323" cy="2707527"/>
            </a:xfrm>
          </p:grpSpPr>
          <p:grpSp>
            <p:nvGrpSpPr>
              <p:cNvPr id="397" name="Group 396"/>
              <p:cNvGrpSpPr/>
              <p:nvPr/>
            </p:nvGrpSpPr>
            <p:grpSpPr>
              <a:xfrm>
                <a:off x="1958639" y="3850384"/>
                <a:ext cx="612669" cy="562612"/>
                <a:chOff x="2740258" y="3962400"/>
                <a:chExt cx="800100" cy="800100"/>
              </a:xfrm>
            </p:grpSpPr>
            <p:sp>
              <p:nvSpPr>
                <p:cNvPr id="449" name="Oval 448"/>
                <p:cNvSpPr/>
                <p:nvPr/>
              </p:nvSpPr>
              <p:spPr bwMode="auto">
                <a:xfrm>
                  <a:off x="2740258" y="3962400"/>
                  <a:ext cx="800100" cy="8001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450" name="TextBox 449"/>
                <p:cNvSpPr txBox="1"/>
                <p:nvPr/>
              </p:nvSpPr>
              <p:spPr>
                <a:xfrm>
                  <a:off x="2844280" y="4129709"/>
                  <a:ext cx="637451" cy="525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/>
                    <a:t>W</a:t>
                  </a:r>
                  <a:r>
                    <a:rPr lang="en-US" sz="1800" baseline="-25000" dirty="0"/>
                    <a:t>1</a:t>
                  </a:r>
                  <a:endParaRPr lang="en-US" sz="1800" dirty="0"/>
                </a:p>
              </p:txBody>
            </p:sp>
          </p:grpSp>
          <p:cxnSp>
            <p:nvCxnSpPr>
              <p:cNvPr id="398" name="Straight Arrow Connector 397"/>
              <p:cNvCxnSpPr>
                <a:stCxn id="445" idx="4"/>
                <a:endCxn id="449" idx="0"/>
              </p:cNvCxnSpPr>
              <p:nvPr/>
            </p:nvCxnSpPr>
            <p:spPr bwMode="auto">
              <a:xfrm flipH="1">
                <a:off x="2264973" y="3482610"/>
                <a:ext cx="865" cy="367774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399" name="Group 398"/>
              <p:cNvGrpSpPr/>
              <p:nvPr/>
            </p:nvGrpSpPr>
            <p:grpSpPr>
              <a:xfrm>
                <a:off x="1959503" y="1705469"/>
                <a:ext cx="612669" cy="1777141"/>
                <a:chOff x="2286000" y="1320800"/>
                <a:chExt cx="800100" cy="2527300"/>
              </a:xfrm>
            </p:grpSpPr>
            <p:grpSp>
              <p:nvGrpSpPr>
                <p:cNvPr id="442" name="Group 441"/>
                <p:cNvGrpSpPr/>
                <p:nvPr/>
              </p:nvGrpSpPr>
              <p:grpSpPr>
                <a:xfrm>
                  <a:off x="2286000" y="1320800"/>
                  <a:ext cx="800100" cy="800100"/>
                  <a:chOff x="2740258" y="965200"/>
                  <a:chExt cx="800100" cy="800100"/>
                </a:xfrm>
              </p:grpSpPr>
              <p:sp>
                <p:nvSpPr>
                  <p:cNvPr id="447" name="Oval 446"/>
                  <p:cNvSpPr/>
                  <p:nvPr/>
                </p:nvSpPr>
                <p:spPr bwMode="auto">
                  <a:xfrm>
                    <a:off x="2740258" y="965200"/>
                    <a:ext cx="800100" cy="800100"/>
                  </a:xfrm>
                  <a:prstGeom prst="ellipse">
                    <a:avLst/>
                  </a:prstGeom>
                  <a:noFill/>
                  <a:ln w="25400" cap="flat" cmpd="sng" algn="ctr">
                    <a:solidFill>
                      <a:schemeClr val="accent2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448" name="TextBox 447"/>
                  <p:cNvSpPr txBox="1"/>
                  <p:nvPr/>
                </p:nvSpPr>
                <p:spPr>
                  <a:xfrm>
                    <a:off x="2925844" y="1085906"/>
                    <a:ext cx="520580" cy="5252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dirty="0" smtClean="0"/>
                      <a:t>g</a:t>
                    </a:r>
                    <a:r>
                      <a:rPr lang="en-US" sz="1800" baseline="-25000" dirty="0"/>
                      <a:t>1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443" name="Group 442"/>
                <p:cNvGrpSpPr/>
                <p:nvPr/>
              </p:nvGrpSpPr>
              <p:grpSpPr>
                <a:xfrm>
                  <a:off x="2286000" y="3048000"/>
                  <a:ext cx="800100" cy="800100"/>
                  <a:chOff x="2740258" y="2413000"/>
                  <a:chExt cx="800100" cy="800100"/>
                </a:xfrm>
              </p:grpSpPr>
              <p:sp>
                <p:nvSpPr>
                  <p:cNvPr id="445" name="Oval 444"/>
                  <p:cNvSpPr/>
                  <p:nvPr/>
                </p:nvSpPr>
                <p:spPr bwMode="auto">
                  <a:xfrm>
                    <a:off x="2740258" y="2413000"/>
                    <a:ext cx="800100" cy="800100"/>
                  </a:xfrm>
                  <a:prstGeom prst="ellipse">
                    <a:avLst/>
                  </a:prstGeom>
                  <a:noFill/>
                  <a:ln w="25400" cap="flat" cmpd="sng" algn="ctr">
                    <a:solidFill>
                      <a:schemeClr val="accent2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sz="1200" dirty="0"/>
                  </a:p>
                </p:txBody>
              </p:sp>
              <p:sp>
                <p:nvSpPr>
                  <p:cNvPr id="446" name="TextBox 445"/>
                  <p:cNvSpPr txBox="1"/>
                  <p:nvPr/>
                </p:nvSpPr>
                <p:spPr>
                  <a:xfrm>
                    <a:off x="2925844" y="2557008"/>
                    <a:ext cx="520580" cy="5252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dirty="0" smtClean="0"/>
                      <a:t>u</a:t>
                    </a:r>
                    <a:r>
                      <a:rPr lang="en-US" sz="1800" baseline="-25000" dirty="0"/>
                      <a:t>1</a:t>
                    </a:r>
                    <a:endParaRPr lang="en-US" sz="1800" dirty="0"/>
                  </a:p>
                </p:txBody>
              </p:sp>
            </p:grpSp>
            <p:cxnSp>
              <p:nvCxnSpPr>
                <p:cNvPr id="444" name="Straight Arrow Connector 443"/>
                <p:cNvCxnSpPr>
                  <a:endCxn id="445" idx="0"/>
                </p:cNvCxnSpPr>
                <p:nvPr/>
              </p:nvCxnSpPr>
              <p:spPr bwMode="auto">
                <a:xfrm rot="5400000">
                  <a:off x="2223294" y="2584450"/>
                  <a:ext cx="926306" cy="794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401" name="Group 400"/>
              <p:cNvGrpSpPr/>
              <p:nvPr/>
            </p:nvGrpSpPr>
            <p:grpSpPr>
              <a:xfrm>
                <a:off x="1044849" y="2185689"/>
                <a:ext cx="1008242" cy="818023"/>
                <a:chOff x="431129" y="2168828"/>
                <a:chExt cx="1316689" cy="1163324"/>
              </a:xfrm>
            </p:grpSpPr>
            <p:sp>
              <p:nvSpPr>
                <p:cNvPr id="439" name="Rectangle 438"/>
                <p:cNvSpPr/>
                <p:nvPr/>
              </p:nvSpPr>
              <p:spPr>
                <a:xfrm>
                  <a:off x="431129" y="2341828"/>
                  <a:ext cx="582606" cy="477686"/>
                </a:xfrm>
                <a:prstGeom prst="rect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sz="1800" dirty="0"/>
                </a:p>
              </p:txBody>
            </p:sp>
            <p:cxnSp>
              <p:nvCxnSpPr>
                <p:cNvPr id="440" name="Straight Arrow Connector 439"/>
                <p:cNvCxnSpPr>
                  <a:stCxn id="439" idx="3"/>
                  <a:endCxn id="447" idx="3"/>
                </p:cNvCxnSpPr>
                <p:nvPr/>
              </p:nvCxnSpPr>
              <p:spPr bwMode="auto">
                <a:xfrm flipV="1">
                  <a:off x="1013735" y="2168828"/>
                  <a:ext cx="729037" cy="411843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441" name="Straight Arrow Connector 440"/>
                <p:cNvCxnSpPr>
                  <a:stCxn id="439" idx="3"/>
                </p:cNvCxnSpPr>
                <p:nvPr/>
              </p:nvCxnSpPr>
              <p:spPr bwMode="auto">
                <a:xfrm>
                  <a:off x="1013735" y="2580671"/>
                  <a:ext cx="734083" cy="75148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sp>
            <p:nvSpPr>
              <p:cNvPr id="402" name="Rectangle 401"/>
              <p:cNvSpPr/>
              <p:nvPr/>
            </p:nvSpPr>
            <p:spPr>
              <a:xfrm>
                <a:off x="1071943" y="2262279"/>
                <a:ext cx="39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/>
                  <a:t>a</a:t>
                </a:r>
                <a:r>
                  <a:rPr lang="en-US" sz="1800" baseline="-25000" dirty="0"/>
                  <a:t>1</a:t>
                </a:r>
                <a:endParaRPr lang="en-US" sz="1800" dirty="0"/>
              </a:p>
            </p:txBody>
          </p:sp>
        </p:grpSp>
      </p:grpSp>
      <p:sp>
        <p:nvSpPr>
          <p:cNvPr id="386" name="Rectangle 385"/>
          <p:cNvSpPr/>
          <p:nvPr/>
        </p:nvSpPr>
        <p:spPr>
          <a:xfrm>
            <a:off x="2729242" y="3033383"/>
            <a:ext cx="14474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Sorry, I don’t understand. What kind of food do you want?</a:t>
            </a:r>
          </a:p>
        </p:txBody>
      </p:sp>
      <p:sp>
        <p:nvSpPr>
          <p:cNvPr id="389" name="Rectangle 388"/>
          <p:cNvSpPr/>
          <p:nvPr/>
        </p:nvSpPr>
        <p:spPr>
          <a:xfrm>
            <a:off x="4884751" y="3040890"/>
            <a:ext cx="14474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 you want</a:t>
            </a:r>
          </a:p>
          <a:p>
            <a:r>
              <a:rPr lang="en-US" sz="1600" dirty="0" smtClean="0"/>
              <a:t>Italian. Is that correct?</a:t>
            </a:r>
            <a:endParaRPr lang="en-US" sz="1600" dirty="0"/>
          </a:p>
        </p:txBody>
      </p:sp>
      <p:grpSp>
        <p:nvGrpSpPr>
          <p:cNvPr id="464" name="Group 463"/>
          <p:cNvGrpSpPr/>
          <p:nvPr/>
        </p:nvGrpSpPr>
        <p:grpSpPr>
          <a:xfrm>
            <a:off x="1082534" y="5439633"/>
            <a:ext cx="4456959" cy="1034610"/>
            <a:chOff x="1082534" y="5070301"/>
            <a:chExt cx="4456959" cy="1034610"/>
          </a:xfrm>
        </p:grpSpPr>
        <p:sp>
          <p:nvSpPr>
            <p:cNvPr id="455" name="TextBox 454"/>
            <p:cNvSpPr txBox="1"/>
            <p:nvPr/>
          </p:nvSpPr>
          <p:spPr>
            <a:xfrm>
              <a:off x="1264922" y="5581691"/>
              <a:ext cx="187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FF"/>
                  </a:solidFill>
                </a:rPr>
                <a:t>p(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pizza|food</a:t>
              </a:r>
              <a:r>
                <a:rPr lang="en-US" sz="1400" dirty="0" smtClean="0">
                  <a:solidFill>
                    <a:srgbClr val="0000FF"/>
                  </a:solidFill>
                </a:rPr>
                <a:t>=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italian</a:t>
              </a:r>
              <a:r>
                <a:rPr lang="en-US" sz="1400" dirty="0" smtClean="0">
                  <a:solidFill>
                    <a:srgbClr val="0000FF"/>
                  </a:solidFill>
                </a:rPr>
                <a:t>)</a:t>
              </a:r>
            </a:p>
            <a:p>
              <a:pPr algn="ctr"/>
              <a:r>
                <a:rPr lang="en-US" sz="1400" dirty="0" smtClean="0">
                  <a:solidFill>
                    <a:srgbClr val="0000FF"/>
                  </a:solidFill>
                </a:rPr>
                <a:t>~ mediu</a:t>
              </a:r>
              <a:r>
                <a:rPr lang="en-US" sz="1400" dirty="0">
                  <a:solidFill>
                    <a:srgbClr val="0000FF"/>
                  </a:solidFill>
                </a:rPr>
                <a:t>m</a:t>
              </a:r>
              <a:endParaRPr lang="en-US" sz="14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460" name="Left-Right Arrow 459"/>
            <p:cNvSpPr/>
            <p:nvPr/>
          </p:nvSpPr>
          <p:spPr>
            <a:xfrm>
              <a:off x="1082534" y="5070301"/>
              <a:ext cx="4456959" cy="392070"/>
            </a:xfrm>
            <a:prstGeom prst="leftRightArrow">
              <a:avLst/>
            </a:prstGeom>
            <a:ln>
              <a:solidFill>
                <a:schemeClr val="tx2"/>
              </a:solidFill>
            </a:ln>
          </p:spPr>
          <p:txBody>
            <a:bodyPr rtlCol="0" anchor="ctr"/>
            <a:lstStyle/>
            <a:p>
              <a:pPr algn="ctr"/>
              <a:r>
                <a:rPr lang="en-US" sz="1200" dirty="0" smtClean="0"/>
                <a:t>Expectation Propagation</a:t>
              </a:r>
              <a:endParaRPr lang="en-US" sz="1200" dirty="0"/>
            </a:p>
          </p:txBody>
        </p:sp>
      </p:grpSp>
      <p:grpSp>
        <p:nvGrpSpPr>
          <p:cNvPr id="466" name="Group 465"/>
          <p:cNvGrpSpPr/>
          <p:nvPr/>
        </p:nvGrpSpPr>
        <p:grpSpPr>
          <a:xfrm>
            <a:off x="1082534" y="5438616"/>
            <a:ext cx="6851142" cy="1024586"/>
            <a:chOff x="1082534" y="5069284"/>
            <a:chExt cx="6851142" cy="1024586"/>
          </a:xfrm>
        </p:grpSpPr>
        <p:sp>
          <p:nvSpPr>
            <p:cNvPr id="456" name="TextBox 455"/>
            <p:cNvSpPr txBox="1"/>
            <p:nvPr/>
          </p:nvSpPr>
          <p:spPr>
            <a:xfrm>
              <a:off x="1270807" y="5570650"/>
              <a:ext cx="187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FF"/>
                  </a:solidFill>
                </a:rPr>
                <a:t>p(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pizza|food</a:t>
              </a:r>
              <a:r>
                <a:rPr lang="en-US" sz="1400" dirty="0" smtClean="0">
                  <a:solidFill>
                    <a:srgbClr val="0000FF"/>
                  </a:solidFill>
                </a:rPr>
                <a:t>=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italian</a:t>
              </a:r>
              <a:r>
                <a:rPr lang="en-US" sz="1400" dirty="0" smtClean="0">
                  <a:solidFill>
                    <a:srgbClr val="0000FF"/>
                  </a:solidFill>
                </a:rPr>
                <a:t>)</a:t>
              </a:r>
            </a:p>
            <a:p>
              <a:pPr algn="ctr"/>
              <a:r>
                <a:rPr lang="en-US" sz="1400" dirty="0" smtClean="0">
                  <a:solidFill>
                    <a:srgbClr val="0000FF"/>
                  </a:solidFill>
                </a:rPr>
                <a:t>~ large</a:t>
              </a:r>
            </a:p>
          </p:txBody>
        </p:sp>
        <p:sp>
          <p:nvSpPr>
            <p:cNvPr id="461" name="Left-Right Arrow 460"/>
            <p:cNvSpPr/>
            <p:nvPr/>
          </p:nvSpPr>
          <p:spPr>
            <a:xfrm>
              <a:off x="1082534" y="5069284"/>
              <a:ext cx="6851142" cy="392070"/>
            </a:xfrm>
            <a:prstGeom prst="leftRightArrow">
              <a:avLst/>
            </a:prstGeom>
            <a:ln>
              <a:solidFill>
                <a:schemeClr val="tx2"/>
              </a:solidFill>
            </a:ln>
          </p:spPr>
          <p:txBody>
            <a:bodyPr rtlCol="0" anchor="ctr"/>
            <a:lstStyle/>
            <a:p>
              <a:pPr algn="ctr"/>
              <a:r>
                <a:rPr lang="en-US" sz="1200" dirty="0" smtClean="0"/>
                <a:t>Expectation Propagation</a:t>
              </a:r>
              <a:endParaRPr lang="en-US" sz="1200" dirty="0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1487873" y="1554244"/>
            <a:ext cx="1931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p(food=unknown)=1.0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p(food=Italian)     =0.0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778802" y="1564261"/>
            <a:ext cx="1931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p(food=unknown)=1.0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p(food=</a:t>
            </a:r>
            <a:r>
              <a:rPr lang="en-US" sz="1400" dirty="0" err="1" smtClean="0">
                <a:solidFill>
                  <a:srgbClr val="0000FF"/>
                </a:solidFill>
              </a:rPr>
              <a:t>italian</a:t>
            </a:r>
            <a:r>
              <a:rPr lang="en-US" sz="1400" dirty="0" smtClean="0">
                <a:solidFill>
                  <a:srgbClr val="0000FF"/>
                </a:solidFill>
              </a:rPr>
              <a:t>)     =0.0</a:t>
            </a:r>
            <a:endParaRPr lang="en-US" sz="1400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90794" y="1558836"/>
            <a:ext cx="4219671" cy="525401"/>
            <a:chOff x="1490794" y="1189504"/>
            <a:chExt cx="4219671" cy="525401"/>
          </a:xfrm>
        </p:grpSpPr>
        <p:sp>
          <p:nvSpPr>
            <p:cNvPr id="86" name="Rectangle 85"/>
            <p:cNvSpPr/>
            <p:nvPr/>
          </p:nvSpPr>
          <p:spPr>
            <a:xfrm>
              <a:off x="3779002" y="1191685"/>
              <a:ext cx="19314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p(food=unknown)=0.4</a:t>
              </a:r>
            </a:p>
            <a:p>
              <a:r>
                <a:rPr lang="en-US" sz="1400" dirty="0" smtClean="0">
                  <a:solidFill>
                    <a:srgbClr val="0000FF"/>
                  </a:solidFill>
                </a:rPr>
                <a:t>p(food</a:t>
              </a:r>
              <a:r>
                <a:rPr lang="en-US" sz="1400" dirty="0">
                  <a:solidFill>
                    <a:srgbClr val="0000FF"/>
                  </a:solidFill>
                </a:rPr>
                <a:t>=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italian</a:t>
              </a:r>
              <a:r>
                <a:rPr lang="en-US" sz="1400" dirty="0" smtClean="0">
                  <a:solidFill>
                    <a:srgbClr val="0000FF"/>
                  </a:solidFill>
                </a:rPr>
                <a:t>)     =0.6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90794" y="1189504"/>
              <a:ext cx="19314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p(food=unknown)=0.5</a:t>
              </a:r>
            </a:p>
            <a:p>
              <a:r>
                <a:rPr lang="en-US" sz="1400" dirty="0" smtClean="0">
                  <a:solidFill>
                    <a:srgbClr val="0000FF"/>
                  </a:solidFill>
                </a:rPr>
                <a:t>p(food</a:t>
              </a:r>
              <a:r>
                <a:rPr lang="en-US" sz="1400" dirty="0">
                  <a:solidFill>
                    <a:srgbClr val="0000FF"/>
                  </a:solidFill>
                </a:rPr>
                <a:t>=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italian</a:t>
              </a:r>
              <a:r>
                <a:rPr lang="en-US" sz="1400" dirty="0" smtClean="0">
                  <a:solidFill>
                    <a:srgbClr val="0000FF"/>
                  </a:solidFill>
                </a:rPr>
                <a:t>)     =0.5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5956784" y="1541165"/>
            <a:ext cx="1931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p(food=unknown)=0.4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p(food</a:t>
            </a:r>
            <a:r>
              <a:rPr lang="en-US" sz="1400" dirty="0">
                <a:solidFill>
                  <a:srgbClr val="0000FF"/>
                </a:solidFill>
              </a:rPr>
              <a:t>=</a:t>
            </a:r>
            <a:r>
              <a:rPr lang="en-US" sz="1400" dirty="0" err="1" smtClean="0">
                <a:solidFill>
                  <a:srgbClr val="0000FF"/>
                </a:solidFill>
              </a:rPr>
              <a:t>italian</a:t>
            </a:r>
            <a:r>
              <a:rPr lang="en-US" sz="1400" dirty="0" smtClean="0">
                <a:solidFill>
                  <a:srgbClr val="0000FF"/>
                </a:solidFill>
              </a:rPr>
              <a:t>)     =0.6</a:t>
            </a:r>
            <a:endParaRPr lang="en-US" sz="1400" dirty="0">
              <a:solidFill>
                <a:srgbClr val="0000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90790" y="1541165"/>
            <a:ext cx="6397457" cy="543096"/>
            <a:chOff x="1490790" y="1171833"/>
            <a:chExt cx="6397457" cy="543096"/>
          </a:xfrm>
        </p:grpSpPr>
        <p:sp>
          <p:nvSpPr>
            <p:cNvPr id="90" name="Rectangle 89"/>
            <p:cNvSpPr/>
            <p:nvPr/>
          </p:nvSpPr>
          <p:spPr>
            <a:xfrm>
              <a:off x="5956784" y="1171833"/>
              <a:ext cx="19314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</a:rPr>
                <a:t>p(food=unknown)=</a:t>
              </a:r>
              <a:r>
                <a:rPr lang="en-US" sz="1400" dirty="0" smtClean="0">
                  <a:solidFill>
                    <a:srgbClr val="0000FF"/>
                  </a:solidFill>
                </a:rPr>
                <a:t>0.0</a:t>
              </a:r>
              <a:endParaRPr lang="en-US" sz="1400" dirty="0">
                <a:solidFill>
                  <a:srgbClr val="0000FF"/>
                </a:solidFill>
              </a:endParaRPr>
            </a:p>
            <a:p>
              <a:r>
                <a:rPr lang="en-US" sz="1400" dirty="0" smtClean="0">
                  <a:solidFill>
                    <a:srgbClr val="0000FF"/>
                  </a:solidFill>
                </a:rPr>
                <a:t>p(food</a:t>
              </a:r>
              <a:r>
                <a:rPr lang="en-US" sz="1400" dirty="0">
                  <a:solidFill>
                    <a:srgbClr val="0000FF"/>
                  </a:solidFill>
                </a:rPr>
                <a:t>=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italian</a:t>
              </a:r>
              <a:r>
                <a:rPr lang="en-US" sz="1400" dirty="0" smtClean="0">
                  <a:solidFill>
                    <a:srgbClr val="0000FF"/>
                  </a:solidFill>
                </a:rPr>
                <a:t>)     =1.0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9002" y="1191709"/>
              <a:ext cx="19314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p(food=unknown)=0.1</a:t>
              </a:r>
            </a:p>
            <a:p>
              <a:r>
                <a:rPr lang="en-US" sz="1400" dirty="0" smtClean="0">
                  <a:solidFill>
                    <a:srgbClr val="0000FF"/>
                  </a:solidFill>
                </a:rPr>
                <a:t>p(food</a:t>
              </a:r>
              <a:r>
                <a:rPr lang="en-US" sz="1400" dirty="0">
                  <a:solidFill>
                    <a:srgbClr val="0000FF"/>
                  </a:solidFill>
                </a:rPr>
                <a:t>=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italian</a:t>
              </a:r>
              <a:r>
                <a:rPr lang="en-US" sz="1400" dirty="0" smtClean="0">
                  <a:solidFill>
                    <a:srgbClr val="0000FF"/>
                  </a:solidFill>
                </a:rPr>
                <a:t>)     =0.9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490790" y="1189499"/>
              <a:ext cx="19314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p(food=unknown)=0.2</a:t>
              </a:r>
            </a:p>
            <a:p>
              <a:r>
                <a:rPr lang="en-US" sz="1400" dirty="0" smtClean="0">
                  <a:solidFill>
                    <a:srgbClr val="0000FF"/>
                  </a:solidFill>
                </a:rPr>
                <a:t>p(food</a:t>
              </a:r>
              <a:r>
                <a:rPr lang="en-US" sz="1400" dirty="0">
                  <a:solidFill>
                    <a:srgbClr val="0000FF"/>
                  </a:solidFill>
                </a:rPr>
                <a:t>=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italian</a:t>
              </a:r>
              <a:r>
                <a:rPr lang="en-US" sz="1400" dirty="0" smtClean="0">
                  <a:solidFill>
                    <a:srgbClr val="0000FF"/>
                  </a:solidFill>
                </a:rPr>
                <a:t>)     =0.8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407824" y="657846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400" i="1" dirty="0" smtClean="0"/>
              <a:t>Slides courtesy of Steve Young, University </a:t>
            </a:r>
            <a:r>
              <a:rPr lang="en-US" sz="1400" i="1" dirty="0"/>
              <a:t>of Cambridge, </a:t>
            </a:r>
            <a:r>
              <a:rPr lang="en-US" sz="1400" i="1" dirty="0" err="1"/>
              <a:t>mi.eng.cam.ac.uk</a:t>
            </a:r>
            <a:r>
              <a:rPr lang="en-US" sz="1400" i="1" dirty="0"/>
              <a:t>/~</a:t>
            </a:r>
            <a:r>
              <a:rPr lang="en-US" sz="1400" i="1" dirty="0" err="1"/>
              <a:t>sjy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104408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/>
      <p:bldP spid="387" grpId="0"/>
      <p:bldP spid="393" grpId="0"/>
      <p:bldP spid="386" grpId="0"/>
      <p:bldP spid="389" grpId="0"/>
      <p:bldP spid="85" grpId="0"/>
      <p:bldP spid="85" grpId="1"/>
      <p:bldP spid="87" grpId="0"/>
      <p:bldP spid="87" grpId="1"/>
      <p:bldP spid="89" grpId="0"/>
      <p:bldP spid="89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Scale Spoken Dialogue</a:t>
            </a:r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1657674" y="1354224"/>
            <a:ext cx="6574035" cy="4298947"/>
            <a:chOff x="2495550" y="1676979"/>
            <a:chExt cx="6574035" cy="4298947"/>
          </a:xfrm>
        </p:grpSpPr>
        <p:grpSp>
          <p:nvGrpSpPr>
            <p:cNvPr id="88" name="Group 87"/>
            <p:cNvGrpSpPr/>
            <p:nvPr/>
          </p:nvGrpSpPr>
          <p:grpSpPr>
            <a:xfrm>
              <a:off x="2495550" y="1841500"/>
              <a:ext cx="5451195" cy="4134426"/>
              <a:chOff x="2495550" y="1841500"/>
              <a:chExt cx="5451195" cy="4134426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402415" y="3169040"/>
                <a:ext cx="2178946" cy="1374804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Personal</a:t>
                </a:r>
              </a:p>
              <a:p>
                <a:pPr algn="ctr"/>
                <a:r>
                  <a:rPr lang="en-US" dirty="0" smtClean="0"/>
                  <a:t>Assistant</a:t>
                </a:r>
                <a:endParaRPr lang="en-US" dirty="0"/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5618195" y="4322478"/>
                <a:ext cx="2328550" cy="1398104"/>
                <a:chOff x="5618195" y="4312885"/>
                <a:chExt cx="2328550" cy="1267887"/>
              </a:xfrm>
            </p:grpSpPr>
            <p:sp>
              <p:nvSpPr>
                <p:cNvPr id="114" name="Parallelogram 113"/>
                <p:cNvSpPr/>
                <p:nvPr/>
              </p:nvSpPr>
              <p:spPr>
                <a:xfrm>
                  <a:off x="5756147" y="4766150"/>
                  <a:ext cx="2190598" cy="814622"/>
                </a:xfrm>
                <a:prstGeom prst="parallelogram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Corpus Data for model </a:t>
                  </a:r>
                  <a:r>
                    <a:rPr lang="en-US" sz="1400" dirty="0"/>
                    <a:t>p</a:t>
                  </a:r>
                  <a:r>
                    <a:rPr lang="en-US" sz="1400" dirty="0" smtClean="0"/>
                    <a:t>arameter </a:t>
                  </a:r>
                  <a:r>
                    <a:rPr lang="en-US" sz="1400" dirty="0"/>
                    <a:t>e</a:t>
                  </a:r>
                  <a:r>
                    <a:rPr lang="en-US" sz="1400" dirty="0" smtClean="0"/>
                    <a:t>stimation</a:t>
                  </a:r>
                  <a:endParaRPr lang="en-US" sz="1400" dirty="0"/>
                </a:p>
              </p:txBody>
            </p:sp>
            <p:sp>
              <p:nvSpPr>
                <p:cNvPr id="115" name="Bent-Up Arrow 114"/>
                <p:cNvSpPr/>
                <p:nvPr/>
              </p:nvSpPr>
              <p:spPr>
                <a:xfrm rot="16200000">
                  <a:off x="5851341" y="4079739"/>
                  <a:ext cx="418318" cy="884610"/>
                </a:xfrm>
                <a:prstGeom prst="bentUpArrow">
                  <a:avLst/>
                </a:prstGeom>
                <a:solidFill>
                  <a:srgbClr val="A6A6A6"/>
                </a:soli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3566468" y="1865080"/>
                <a:ext cx="1864339" cy="1245706"/>
                <a:chOff x="3508208" y="1865080"/>
                <a:chExt cx="1864339" cy="1245706"/>
              </a:xfrm>
            </p:grpSpPr>
            <p:sp>
              <p:nvSpPr>
                <p:cNvPr id="112" name="Parallelogram 111"/>
                <p:cNvSpPr/>
                <p:nvPr/>
              </p:nvSpPr>
              <p:spPr>
                <a:xfrm>
                  <a:off x="3508208" y="1865080"/>
                  <a:ext cx="1864339" cy="710704"/>
                </a:xfrm>
                <a:prstGeom prst="parallelogram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Domain</a:t>
                  </a:r>
                </a:p>
                <a:p>
                  <a:pPr algn="ctr"/>
                  <a:r>
                    <a:rPr lang="en-US" sz="1400" dirty="0" smtClean="0"/>
                    <a:t>Ontology</a:t>
                  </a:r>
                  <a:endParaRPr lang="en-US" sz="1400" dirty="0"/>
                </a:p>
              </p:txBody>
            </p:sp>
            <p:sp>
              <p:nvSpPr>
                <p:cNvPr id="113" name="Down Arrow 112"/>
                <p:cNvSpPr/>
                <p:nvPr/>
              </p:nvSpPr>
              <p:spPr>
                <a:xfrm>
                  <a:off x="4322936" y="2609798"/>
                  <a:ext cx="233042" cy="500988"/>
                </a:xfrm>
                <a:prstGeom prst="downArrow">
                  <a:avLst/>
                </a:prstGeom>
                <a:solidFill>
                  <a:srgbClr val="A6A6A6"/>
                </a:soli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4140200" y="4601855"/>
                <a:ext cx="1708150" cy="1374071"/>
                <a:chOff x="4140200" y="4601855"/>
                <a:chExt cx="1708150" cy="1374071"/>
              </a:xfrm>
            </p:grpSpPr>
            <p:sp>
              <p:nvSpPr>
                <p:cNvPr id="110" name="Bent-Up Arrow 109"/>
                <p:cNvSpPr/>
                <p:nvPr/>
              </p:nvSpPr>
              <p:spPr>
                <a:xfrm rot="5400000">
                  <a:off x="4739326" y="4358329"/>
                  <a:ext cx="774481" cy="1261534"/>
                </a:xfrm>
                <a:prstGeom prst="bentUpArrow">
                  <a:avLst>
                    <a:gd name="adj1" fmla="val 18548"/>
                    <a:gd name="adj2" fmla="val 14705"/>
                    <a:gd name="adj3" fmla="val 24886"/>
                  </a:avLst>
                </a:prstGeom>
                <a:solidFill>
                  <a:schemeClr val="accent3">
                    <a:lumMod val="65000"/>
                  </a:schemeClr>
                </a:soli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140200" y="5391150"/>
                  <a:ext cx="170815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</a:rPr>
                    <a:t>User-supervised</a:t>
                  </a:r>
                </a:p>
                <a:p>
                  <a:r>
                    <a:rPr lang="en-US" sz="1600" dirty="0" smtClean="0">
                      <a:solidFill>
                        <a:srgbClr val="0000FF"/>
                      </a:solidFill>
                    </a:rPr>
                    <a:t>learning</a:t>
                  </a:r>
                </a:p>
              </p:txBody>
            </p:sp>
          </p:grpSp>
          <p:sp>
            <p:nvSpPr>
              <p:cNvPr id="108" name="TextBox 107"/>
              <p:cNvSpPr txBox="1"/>
              <p:nvPr/>
            </p:nvSpPr>
            <p:spPr>
              <a:xfrm>
                <a:off x="6089650" y="2933700"/>
                <a:ext cx="1663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rgbClr val="0000FF"/>
                    </a:solidFill>
                  </a:rPr>
                  <a:t>Fast on-line reinforcement learning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495550" y="1841500"/>
                <a:ext cx="1663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rgbClr val="0000FF"/>
                    </a:solidFill>
                  </a:rPr>
                  <a:t>Wide coverage</a:t>
                </a:r>
              </a:p>
              <a:p>
                <a:r>
                  <a:rPr lang="en-US" sz="1800" dirty="0" smtClean="0">
                    <a:solidFill>
                      <a:srgbClr val="0000FF"/>
                    </a:solidFill>
                  </a:rPr>
                  <a:t>ontology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5579178" y="1676979"/>
              <a:ext cx="3490407" cy="1413308"/>
              <a:chOff x="5579178" y="1676979"/>
              <a:chExt cx="3490407" cy="1413308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5579178" y="1676979"/>
                <a:ext cx="1931591" cy="1413308"/>
                <a:chOff x="5579178" y="1676979"/>
                <a:chExt cx="1931591" cy="1413308"/>
              </a:xfrm>
            </p:grpSpPr>
            <p:sp>
              <p:nvSpPr>
                <p:cNvPr id="92" name="Up-Down Arrow 91"/>
                <p:cNvSpPr/>
                <p:nvPr/>
              </p:nvSpPr>
              <p:spPr>
                <a:xfrm rot="3047130">
                  <a:off x="5768628" y="2639783"/>
                  <a:ext cx="261054" cy="639954"/>
                </a:xfrm>
                <a:prstGeom prst="upDownArrow">
                  <a:avLst/>
                </a:prstGeom>
                <a:solidFill>
                  <a:schemeClr val="accent3">
                    <a:lumMod val="65000"/>
                  </a:schemeClr>
                </a:soli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3" name="Group 92"/>
                <p:cNvGrpSpPr/>
                <p:nvPr/>
              </p:nvGrpSpPr>
              <p:grpSpPr>
                <a:xfrm>
                  <a:off x="5753909" y="1676979"/>
                  <a:ext cx="1756860" cy="1240431"/>
                  <a:chOff x="4646958" y="1735233"/>
                  <a:chExt cx="1756860" cy="1240431"/>
                </a:xfrm>
              </p:grpSpPr>
              <p:pic>
                <p:nvPicPr>
                  <p:cNvPr id="94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4809162" y="1735233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5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066431" y="1817727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6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323700" y="1900221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7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580969" y="1982715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8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838238" y="2065209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9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4646958" y="1887633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0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4904227" y="1970127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1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161496" y="2052621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2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418765" y="2135115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03" name="Picture 3" descr="C:\Users\Steve\AppData\Local\Microsoft\Windows\Temporary Internet Files\Content.IE5\1PKS1S7E\MCj04316400000[1].png"/>
                  <p:cNvPicPr>
                    <a:picLocks noChangeAspect="1" noChangeArrowheads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676034" y="2217609"/>
                    <a:ext cx="565580" cy="7580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sp>
            <p:nvSpPr>
              <p:cNvPr id="91" name="TextBox 90"/>
              <p:cNvSpPr txBox="1"/>
              <p:nvPr/>
            </p:nvSpPr>
            <p:spPr>
              <a:xfrm>
                <a:off x="7414984" y="1858564"/>
                <a:ext cx="1654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Real</a:t>
                </a:r>
              </a:p>
              <a:p>
                <a:r>
                  <a:rPr lang="en-US" sz="1800" dirty="0" smtClean="0"/>
                  <a:t>Users</a:t>
                </a:r>
              </a:p>
            </p:txBody>
          </p:sp>
        </p:grpSp>
      </p:grpSp>
      <p:sp>
        <p:nvSpPr>
          <p:cNvPr id="82" name="Line 6"/>
          <p:cNvSpPr>
            <a:spLocks noChangeShapeType="1"/>
          </p:cNvSpPr>
          <p:nvPr/>
        </p:nvSpPr>
        <p:spPr bwMode="auto">
          <a:xfrm>
            <a:off x="6969125" y="6619875"/>
            <a:ext cx="158432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7824" y="657846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400" i="1" dirty="0" smtClean="0"/>
              <a:t>Slides courtesy of Steve Young, University </a:t>
            </a:r>
            <a:r>
              <a:rPr lang="en-US" sz="1400" i="1" dirty="0"/>
              <a:t>of Cambridge, </a:t>
            </a:r>
            <a:r>
              <a:rPr lang="en-US" sz="1400" i="1" dirty="0" err="1"/>
              <a:t>mi.eng.cam.ac.uk</a:t>
            </a:r>
            <a:r>
              <a:rPr lang="en-US" sz="1400" i="1" dirty="0"/>
              <a:t>/~</a:t>
            </a:r>
            <a:r>
              <a:rPr lang="en-US" sz="1400" i="1" dirty="0" err="1"/>
              <a:t>sjy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2834656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Semantic Search requires </a:t>
            </a:r>
          </a:p>
          <a:p>
            <a:pPr lvl="1"/>
            <a:r>
              <a:rPr lang="en-US" dirty="0" smtClean="0"/>
              <a:t>Understanding user queries, content and interaction</a:t>
            </a:r>
          </a:p>
          <a:p>
            <a:pPr lvl="1"/>
            <a:r>
              <a:rPr lang="en-US" dirty="0" smtClean="0"/>
              <a:t>Mapping to a shared conceptual space</a:t>
            </a:r>
          </a:p>
          <a:p>
            <a:r>
              <a:rPr lang="en-US" dirty="0" smtClean="0"/>
              <a:t>Information Extraction is key to realizing Semantic Search</a:t>
            </a:r>
            <a:endParaRPr lang="en-US" dirty="0"/>
          </a:p>
          <a:p>
            <a:pPr lvl="1"/>
            <a:r>
              <a:rPr lang="en-US" dirty="0" smtClean="0"/>
              <a:t>But need to move beyond just IE on text documents!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Search is really fast, without necessarily being intelligent</a:t>
            </a:r>
          </a:p>
        </p:txBody>
      </p:sp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8" b="51945"/>
          <a:stretch>
            <a:fillRect/>
          </a:stretch>
        </p:blipFill>
        <p:spPr bwMode="auto">
          <a:xfrm>
            <a:off x="0" y="990600"/>
            <a:ext cx="7316286" cy="401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05"/>
          <a:stretch>
            <a:fillRect/>
          </a:stretch>
        </p:blipFill>
        <p:spPr bwMode="auto">
          <a:xfrm>
            <a:off x="1219200" y="5064125"/>
            <a:ext cx="7721600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7424836" y="2876724"/>
            <a:ext cx="1719164" cy="1031278"/>
          </a:xfrm>
          <a:prstGeom prst="cloudCallout">
            <a:avLst>
              <a:gd name="adj1" fmla="val -40937"/>
              <a:gd name="adj2" fmla="val 147984"/>
            </a:avLst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Could Watson explain why the answer is Toronto?</a:t>
            </a:r>
            <a:endParaRPr lang="en-US" sz="1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End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9275" y="1220788"/>
            <a:ext cx="8061325" cy="2665412"/>
          </a:xfrm>
          <a:prstGeom prst="rect">
            <a:avLst/>
          </a:prstGeom>
        </p:spPr>
        <p:txBody>
          <a:bodyPr/>
          <a:lstStyle/>
          <a:p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Many thanks to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my colleagues at Yahoo</a:t>
            </a:r>
          </a:p>
          <a:p>
            <a:pPr lvl="1"/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Slides on Spoken Dialogue Systems courtesy of Steve Young, University of Cambridge</a:t>
            </a: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Contact </a:t>
            </a:r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pmika@yahoo-inc.com</a:t>
            </a: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1400" dirty="0" err="1">
                <a:latin typeface="Arial" charset="0"/>
                <a:ea typeface="ＭＳ Ｐゴシック" charset="0"/>
                <a:cs typeface="ＭＳ Ｐゴシック" charset="0"/>
              </a:rPr>
              <a:t>pmika</a:t>
            </a: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Internships available for PhD students</a:t>
            </a:r>
          </a:p>
        </p:txBody>
      </p:sp>
      <p:pic>
        <p:nvPicPr>
          <p:cNvPr id="6553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6850"/>
            <a:ext cx="9144000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638800"/>
            <a:ext cx="3340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came </a:t>
            </a:r>
            <a:r>
              <a:rPr lang="en-US" dirty="0" smtClean="0"/>
              <a:t>to bury the 10 blue </a:t>
            </a:r>
            <a:r>
              <a:rPr lang="en-US" dirty="0" smtClean="0"/>
              <a:t>links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CC4E6F-F07F-C343-88D1-720FB603529C}" type="datetime1">
              <a:rPr lang="en-US" smtClean="0"/>
              <a:pPr/>
              <a:t>10/19/13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00" r="4868"/>
          <a:stretch/>
        </p:blipFill>
        <p:spPr>
          <a:xfrm>
            <a:off x="662155" y="1327927"/>
            <a:ext cx="7062812" cy="5272253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6925506" y="401657"/>
            <a:ext cx="1937174" cy="673044"/>
          </a:xfrm>
          <a:prstGeom prst="cloudCallout">
            <a:avLst>
              <a:gd name="adj1" fmla="val -40937"/>
              <a:gd name="adj2" fmla="val 147984"/>
            </a:avLst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85000" lnSpcReduction="2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Meaningless query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11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came to bury the 10 blue links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6" y="1346088"/>
            <a:ext cx="7173171" cy="5403355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6925506" y="401657"/>
            <a:ext cx="1937174" cy="673044"/>
          </a:xfrm>
          <a:prstGeom prst="cloudCallout">
            <a:avLst>
              <a:gd name="adj1" fmla="val -40937"/>
              <a:gd name="adj2" fmla="val 147984"/>
            </a:avLst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85000" lnSpcReduction="2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Meaningful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query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4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100"/>
            <a:ext cx="9144000" cy="6019536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6756806" y="126574"/>
            <a:ext cx="2051598" cy="911866"/>
          </a:xfrm>
          <a:prstGeom prst="cloudCallout">
            <a:avLst>
              <a:gd name="adj1" fmla="val -40937"/>
              <a:gd name="adj2" fmla="val 147984"/>
            </a:avLst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85000" lnSpcReduction="1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Facebook is a search engine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27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Yahoo! 4">
  <a:themeElements>
    <a:clrScheme name="Yahoo 1309 1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400090"/>
      </a:accent1>
      <a:accent2>
        <a:srgbClr val="0000FF"/>
      </a:accent2>
      <a:accent3>
        <a:srgbClr val="7A00A7"/>
      </a:accent3>
      <a:accent4>
        <a:srgbClr val="7300FF"/>
      </a:accent4>
      <a:accent5>
        <a:srgbClr val="0082FF"/>
      </a:accent5>
      <a:accent6>
        <a:srgbClr val="9600FF"/>
      </a:accent6>
      <a:hlink>
        <a:srgbClr val="400090"/>
      </a:hlink>
      <a:folHlink>
        <a:srgbClr val="7A00A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rgbClr val="000000"/>
          </a:solidFill>
        </a:ln>
      </a:spPr>
      <a:bodyPr rtlCol="0" anchor="t">
        <a:normAutofit/>
      </a:bodyPr>
      <a:lstStyle>
        <a:defPPr>
          <a:defRPr sz="16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norm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Yahoo!1</Template>
  <TotalTime>4816</TotalTime>
  <Words>3090</Words>
  <Application>Microsoft Macintosh PowerPoint</Application>
  <PresentationFormat>On-screen Show (4:3)</PresentationFormat>
  <Paragraphs>667</Paragraphs>
  <Slides>60</Slides>
  <Notes>24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Yahoo! 4</vt:lpstr>
      <vt:lpstr>Exploiting Information Extraction and the Semantic Web at Yahoo</vt:lpstr>
      <vt:lpstr>Yahoo! Labs Barcelona</vt:lpstr>
      <vt:lpstr>Agenda</vt:lpstr>
      <vt:lpstr>Web Search today</vt:lpstr>
      <vt:lpstr>The web search perspective</vt:lpstr>
      <vt:lpstr>Search is really fast, without necessarily being intelligent</vt:lpstr>
      <vt:lpstr>We came to bury the 10 blue links  </vt:lpstr>
      <vt:lpstr>We came to bury the 10 blue links</vt:lpstr>
      <vt:lpstr>Social search</vt:lpstr>
      <vt:lpstr>Personalized search</vt:lpstr>
      <vt:lpstr>Contextual search</vt:lpstr>
      <vt:lpstr>Interactive Voice Search</vt:lpstr>
      <vt:lpstr>Conversational search</vt:lpstr>
      <vt:lpstr>Search that anticipates</vt:lpstr>
      <vt:lpstr>Summary</vt:lpstr>
      <vt:lpstr>Semantic Search</vt:lpstr>
      <vt:lpstr>What it’s like to be a machine?</vt:lpstr>
      <vt:lpstr>What it’s like to be a machine?</vt:lpstr>
      <vt:lpstr>Semantic Search: a definition </vt:lpstr>
      <vt:lpstr>Semantic Search –  a process view</vt:lpstr>
      <vt:lpstr>The role of Information Extraction in Semantic Search</vt:lpstr>
      <vt:lpstr>Understanding content</vt:lpstr>
      <vt:lpstr>Linguistic Representations of Text</vt:lpstr>
      <vt:lpstr>Conceptual Representations of Text</vt:lpstr>
      <vt:lpstr>Information Extraction from text </vt:lpstr>
      <vt:lpstr>Exploiting Linked Data</vt:lpstr>
      <vt:lpstr>Mapping structured and unstructured data</vt:lpstr>
      <vt:lpstr>Result #1: extending metadata</vt:lpstr>
      <vt:lpstr>Result #1: extending metadata</vt:lpstr>
      <vt:lpstr>Result #2: improved tagging</vt:lpstr>
      <vt:lpstr>Exploiting metadata in HTML</vt:lpstr>
      <vt:lpstr>Presenting search results</vt:lpstr>
      <vt:lpstr>Enhanced results</vt:lpstr>
      <vt:lpstr>SearchMonkey architecture (2008)</vt:lpstr>
      <vt:lpstr>Lessons learned</vt:lpstr>
      <vt:lpstr>Semi-automated wrapper induction </vt:lpstr>
      <vt:lpstr>Olympics</vt:lpstr>
      <vt:lpstr>Variety of templates</vt:lpstr>
      <vt:lpstr>Understanding users</vt:lpstr>
      <vt:lpstr>Patterns in logs are hard to see</vt:lpstr>
      <vt:lpstr>Semantic annotations help to generalize…</vt:lpstr>
      <vt:lpstr>… and understand user needs</vt:lpstr>
      <vt:lpstr>Semantic analysis of query logs</vt:lpstr>
      <vt:lpstr>Usage mining</vt:lpstr>
      <vt:lpstr>Solving the sparseness problem through annotation</vt:lpstr>
      <vt:lpstr>Example user sessions</vt:lpstr>
      <vt:lpstr>Spark: related entity recommendations in web search</vt:lpstr>
      <vt:lpstr>Spark example I.</vt:lpstr>
      <vt:lpstr>Spark example II.</vt:lpstr>
      <vt:lpstr>Understanding interaction</vt:lpstr>
      <vt:lpstr>Beyond nouns</vt:lpstr>
      <vt:lpstr>Example dialogue system (Parlance project)</vt:lpstr>
      <vt:lpstr>Components of a Spoken Dialog Systems (SDS) </vt:lpstr>
      <vt:lpstr>A Statistical Spoken Dialogue System</vt:lpstr>
      <vt:lpstr>Scaling Up</vt:lpstr>
      <vt:lpstr>Semantic Decoding</vt:lpstr>
      <vt:lpstr>Learning semantics on-line</vt:lpstr>
      <vt:lpstr>Web Scale Spoken Dialogue</vt:lpstr>
      <vt:lpstr>Summary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Yahoo! Presentation Template</dc:title>
  <dc:creator>Preferred Customer</dc:creator>
  <cp:lastModifiedBy>Yahoo! Inc.</cp:lastModifiedBy>
  <cp:revision>149</cp:revision>
  <dcterms:created xsi:type="dcterms:W3CDTF">2013-02-14T02:48:35Z</dcterms:created>
  <dcterms:modified xsi:type="dcterms:W3CDTF">2013-10-20T21:01:30Z</dcterms:modified>
</cp:coreProperties>
</file>